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72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9" r:id="rId13"/>
    <p:sldId id="283" r:id="rId14"/>
    <p:sldId id="281" r:id="rId15"/>
    <p:sldId id="280" r:id="rId16"/>
    <p:sldId id="282" r:id="rId17"/>
    <p:sldId id="278" r:id="rId18"/>
    <p:sldId id="258" r:id="rId19"/>
    <p:sldId id="287" r:id="rId20"/>
    <p:sldId id="293" r:id="rId21"/>
    <p:sldId id="288" r:id="rId22"/>
    <p:sldId id="289" r:id="rId23"/>
    <p:sldId id="290" r:id="rId24"/>
    <p:sldId id="291" r:id="rId25"/>
    <p:sldId id="292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286" r:id="rId35"/>
    <p:sldId id="285" r:id="rId36"/>
    <p:sldId id="284" r:id="rId37"/>
    <p:sldId id="267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ore Sans C 45 Regular" panose="020B0603030302020204" charset="0"/>
      <p:regular r:id="rId44"/>
    </p:embeddedFont>
    <p:embeddedFont>
      <p:font typeface="Core Sans C 75 ExtraBold" panose="020B0603030302020204" charset="0"/>
      <p:bold r:id="rId45"/>
    </p:embeddedFont>
    <p:embeddedFont>
      <p:font typeface="Franklin Gothic Demi" panose="020B0703020102020204" pitchFamily="34" charset="0"/>
      <p:regular r:id="rId46"/>
      <p:italic r:id="rId47"/>
    </p:embeddedFont>
    <p:embeddedFont>
      <p:font typeface="Geometr415 Blk BT" panose="020B0802020204020303" pitchFamily="34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2461"/>
    <a:srgbClr val="F0AC5B"/>
    <a:srgbClr val="FF4141"/>
    <a:srgbClr val="F4F5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70E9B-48C2-46E3-B53E-8AA96C2C4F1F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4FAFC-E590-4541-BF2D-F4C33945AB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805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306C49-2902-4A92-8A19-78C34F119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60CCBF-A622-4F6C-885C-8AF2714AAA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18908" y="2272145"/>
            <a:ext cx="4849092" cy="1237818"/>
          </a:xfrm>
        </p:spPr>
        <p:txBody>
          <a:bodyPr anchor="b">
            <a:normAutofit/>
          </a:bodyPr>
          <a:lstStyle>
            <a:lvl1pPr algn="l">
              <a:defRPr sz="4000">
                <a:latin typeface="Geometr415 Blk BT" panose="020B0802020204020303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GOES HERE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22A7A-BF28-4DB2-8860-2BC1AEAE28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18908" y="3946164"/>
            <a:ext cx="4849091" cy="1237817"/>
          </a:xfrm>
        </p:spPr>
        <p:txBody>
          <a:bodyPr>
            <a:normAutofit/>
          </a:bodyPr>
          <a:lstStyle>
            <a:lvl1pPr marL="0" indent="0" algn="l">
              <a:buNone/>
              <a:defRPr sz="1400" b="0">
                <a:latin typeface="Geometria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Date: May 19, 2021   |   By: Sample Name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5FB36F-51A5-48D8-92A9-5AD8A52EE64E}"/>
              </a:ext>
            </a:extLst>
          </p:cNvPr>
          <p:cNvSpPr/>
          <p:nvPr userDrawn="1"/>
        </p:nvSpPr>
        <p:spPr>
          <a:xfrm>
            <a:off x="5818907" y="3677265"/>
            <a:ext cx="4849092" cy="122541"/>
          </a:xfrm>
          <a:prstGeom prst="roundRect">
            <a:avLst>
              <a:gd name="adj" fmla="val 50000"/>
            </a:avLst>
          </a:prstGeom>
          <a:gradFill>
            <a:gsLst>
              <a:gs pos="7200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F4181A-978D-4153-926E-0D578471CD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126" y="1170219"/>
            <a:ext cx="3102427" cy="1031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078C43-10EF-473A-BCBF-DAE2063CD6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5" y="964033"/>
            <a:ext cx="5136971" cy="509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33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4C6CF7-E4A2-466A-A870-0E156EC9D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91DADD-8686-44B7-B66A-3917A68303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5"/>
            <a:ext cx="3932237" cy="1069975"/>
          </a:xfrm>
        </p:spPr>
        <p:txBody>
          <a:bodyPr anchor="b">
            <a:noAutofit/>
          </a:bodyPr>
          <a:lstStyle>
            <a:lvl1pPr>
              <a:defRPr sz="400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B8A98-6008-449B-B244-D0EDA76C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>
              <a:defRPr sz="16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2pPr>
            <a:lvl3pPr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3pPr>
            <a:lvl4pPr>
              <a:defRPr sz="12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4pPr>
            <a:lvl5pPr>
              <a:defRPr sz="12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096B6-E824-47AA-ACE2-D813991C9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46036"/>
            <a:ext cx="3932237" cy="352295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2052E-1C7A-4587-A619-9B48051A5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BECECBC-8CCC-4343-A83B-082BF4864CE7}"/>
              </a:ext>
            </a:extLst>
          </p:cNvPr>
          <p:cNvSpPr/>
          <p:nvPr userDrawn="1"/>
        </p:nvSpPr>
        <p:spPr>
          <a:xfrm>
            <a:off x="836612" y="2190235"/>
            <a:ext cx="843116" cy="876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141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3503F71-3DE5-4D19-A6FB-E66D80DAD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368D95-E190-4865-AF5D-A60143F90F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54236"/>
            <a:ext cx="3932237" cy="1203163"/>
          </a:xfrm>
        </p:spPr>
        <p:txBody>
          <a:bodyPr anchor="b">
            <a:noAutofit/>
          </a:bodyPr>
          <a:lstStyle>
            <a:lvl1pPr>
              <a:defRPr sz="400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EE3DF2-4476-409D-AC3F-75004AE1AE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54237"/>
            <a:ext cx="6172200" cy="5006814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C6CD1-13C8-4217-9405-CF1DC365E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473"/>
            <a:ext cx="3932237" cy="350351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BC083-3B58-40EC-B4B6-6273A7B0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6FAE76-F210-4CBC-9B05-1E5BE9929ABF}"/>
              </a:ext>
            </a:extLst>
          </p:cNvPr>
          <p:cNvSpPr/>
          <p:nvPr userDrawn="1"/>
        </p:nvSpPr>
        <p:spPr>
          <a:xfrm>
            <a:off x="836612" y="2190235"/>
            <a:ext cx="843116" cy="876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492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468BA8-8D5D-4A7B-AE56-8675836E3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9496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2C1D4-101D-494F-93C4-8909E0D78F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7026" y="723592"/>
            <a:ext cx="10515600" cy="863907"/>
          </a:xfrm>
        </p:spPr>
        <p:txBody>
          <a:bodyPr>
            <a:normAutofit/>
          </a:bodyPr>
          <a:lstStyle>
            <a:lvl1pPr>
              <a:defRPr sz="4000" b="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PAGE TITLE GOES HERE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54659-1C6F-49C9-8673-B2E0232DD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26" y="1743652"/>
            <a:ext cx="10515600" cy="410412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2pPr>
            <a:lvl3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3pPr>
            <a:lvl4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4pPr>
            <a:lvl5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9144B-B346-4C88-9103-5F7B717B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39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80847C-204E-4C80-A444-F631F11FD2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2C1D4-101D-494F-93C4-8909E0D78F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8488" y="1408521"/>
            <a:ext cx="5257799" cy="1170277"/>
          </a:xfrm>
        </p:spPr>
        <p:txBody>
          <a:bodyPr>
            <a:normAutofit/>
          </a:bodyPr>
          <a:lstStyle>
            <a:lvl1pPr>
              <a:defRPr sz="4000" b="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HERO PAGE TITLE GOES HERE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54659-1C6F-49C9-8673-B2E0232DD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488" y="3009035"/>
            <a:ext cx="5257800" cy="237374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2pPr>
            <a:lvl3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3pPr>
            <a:lvl4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4pPr>
            <a:lvl5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9144B-B346-4C88-9103-5F7B717B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‹#›</a:t>
            </a:fld>
            <a:endParaRPr lang="en-IN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F4DB82F-24F8-429B-A4C0-7264EC83CC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6530" y="1441870"/>
            <a:ext cx="3950853" cy="3974259"/>
          </a:xfrm>
          <a:prstGeom prst="flowChart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A32ECA-9BC5-4297-A502-5E8E61E66C9C}"/>
              </a:ext>
            </a:extLst>
          </p:cNvPr>
          <p:cNvSpPr/>
          <p:nvPr userDrawn="1"/>
        </p:nvSpPr>
        <p:spPr>
          <a:xfrm>
            <a:off x="6856702" y="1342590"/>
            <a:ext cx="4191289" cy="419128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85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F80AC6-9EF2-41BA-B0C5-154CC3A606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027D5A-B634-4983-BBCA-98BD9CCB90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163304"/>
            <a:ext cx="6169314" cy="1261083"/>
          </a:xfrm>
        </p:spPr>
        <p:txBody>
          <a:bodyPr anchor="b">
            <a:normAutofit/>
          </a:bodyPr>
          <a:lstStyle>
            <a:lvl1pPr>
              <a:defRPr sz="400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HERO PAGE TITLE</a:t>
            </a:r>
            <a:br>
              <a:rPr lang="en-US" dirty="0"/>
            </a:br>
            <a:r>
              <a:rPr lang="en-US" dirty="0"/>
              <a:t>GOES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0F641-AEFA-4479-A5C5-91F508EB9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019221"/>
            <a:ext cx="6169314" cy="141439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7A73F-ED81-4B5B-A076-E09CA3E1F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14CA7B-2FDA-4E01-92F8-10CEB9072136}"/>
              </a:ext>
            </a:extLst>
          </p:cNvPr>
          <p:cNvSpPr/>
          <p:nvPr userDrawn="1"/>
        </p:nvSpPr>
        <p:spPr>
          <a:xfrm>
            <a:off x="831850" y="2691896"/>
            <a:ext cx="843116" cy="876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191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56FC44-97F5-4B09-BEE3-CCB64F8604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027D5A-B634-4983-BBCA-98BD9CCB90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163304"/>
            <a:ext cx="6169314" cy="1261083"/>
          </a:xfrm>
        </p:spPr>
        <p:txBody>
          <a:bodyPr anchor="b">
            <a:normAutofit/>
          </a:bodyPr>
          <a:lstStyle>
            <a:lvl1pPr>
              <a:defRPr sz="400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HERO PAGE TITLE</a:t>
            </a:r>
            <a:br>
              <a:rPr lang="en-US" dirty="0"/>
            </a:br>
            <a:r>
              <a:rPr lang="en-US" dirty="0"/>
              <a:t>GOES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0F641-AEFA-4479-A5C5-91F508EB9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019221"/>
            <a:ext cx="6169314" cy="141439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7A73F-ED81-4B5B-A076-E09CA3E1F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EAFBCBA-65B2-4461-B0EF-9FA1BB9856B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899564" y="2078693"/>
            <a:ext cx="4026477" cy="97470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001</a:t>
            </a:r>
          </a:p>
          <a:p>
            <a:pPr lvl="0"/>
            <a:r>
              <a:rPr lang="en-US" dirty="0"/>
              <a:t>Text goes here…..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71FA10B-416B-47A0-9381-298E31BA753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9564" y="3380723"/>
            <a:ext cx="4026477" cy="97470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002</a:t>
            </a:r>
          </a:p>
          <a:p>
            <a:pPr lvl="0"/>
            <a:r>
              <a:rPr lang="en-US" dirty="0"/>
              <a:t>Text goes here…..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28C90BA-27AC-4D7F-B3D7-C9A541A6120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899564" y="4682753"/>
            <a:ext cx="4026477" cy="97470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003</a:t>
            </a:r>
          </a:p>
          <a:p>
            <a:pPr lvl="0"/>
            <a:r>
              <a:rPr lang="en-US" dirty="0"/>
              <a:t>Text goes here…..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F6F173-EE68-423C-9BED-65C36013AB24}"/>
              </a:ext>
            </a:extLst>
          </p:cNvPr>
          <p:cNvSpPr/>
          <p:nvPr userDrawn="1"/>
        </p:nvSpPr>
        <p:spPr>
          <a:xfrm>
            <a:off x="836612" y="2634184"/>
            <a:ext cx="843116" cy="876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6254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9F514CC-CCDF-4408-BC8A-9B0D9774F0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D89FC-4F76-497A-8640-2B8A6E0648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797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2pPr>
            <a:lvl3pPr>
              <a:defRPr sz="12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3pPr>
            <a:lvl4pPr>
              <a:defRPr sz="11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4pPr>
            <a:lvl5pPr>
              <a:defRPr sz="11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DE6C2-AA15-4968-8AFF-DEC611357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7974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6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2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2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A8A79-EA78-49A3-AB2C-361DF89B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20AFD2-0962-4428-BD00-2018C71DE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43805"/>
            <a:ext cx="10515600" cy="863907"/>
          </a:xfrm>
        </p:spPr>
        <p:txBody>
          <a:bodyPr>
            <a:normAutofit/>
          </a:bodyPr>
          <a:lstStyle>
            <a:lvl1pPr>
              <a:defRPr sz="4000" b="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PAGE TITLE GOES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2148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D9EEB82-A136-406A-85D3-569E3B33F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FAB94-0831-46FD-8AB7-4BA1463BF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74624"/>
            <a:ext cx="5157787" cy="363538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Core Sans C 75 ExtraBold" panose="020B06030303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6E165C-AC9E-46B5-92B8-6976ED382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9856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2pPr>
            <a:lvl3pPr>
              <a:defRPr sz="12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3pPr>
            <a:lvl4pPr>
              <a:defRPr sz="11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4pPr>
            <a:lvl5pPr>
              <a:defRPr sz="11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A7F60-DA49-483C-971A-B057C73AD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45974"/>
            <a:ext cx="5183188" cy="401424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Core Sans C 75 ExtraBold" panose="020B06030303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E126AD-93FF-41CF-A57E-50F41F4AB9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9856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4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2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1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1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EC3AD-1982-4D34-9A6A-8A0BDA7E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9A9580-6639-428F-8B7A-BC54A53B6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43805"/>
            <a:ext cx="10515600" cy="863907"/>
          </a:xfrm>
        </p:spPr>
        <p:txBody>
          <a:bodyPr>
            <a:normAutofit/>
          </a:bodyPr>
          <a:lstStyle>
            <a:lvl1pPr>
              <a:defRPr sz="4000" b="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PAGE TITLE GOES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4063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52262C-476C-468B-AC53-41807DF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0E75D-924E-4BCE-AE2F-830ED69AD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7F6863-6E30-43FD-B129-722AA98D4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43805"/>
            <a:ext cx="10515600" cy="863907"/>
          </a:xfrm>
        </p:spPr>
        <p:txBody>
          <a:bodyPr>
            <a:normAutofit/>
          </a:bodyPr>
          <a:lstStyle>
            <a:lvl1pPr>
              <a:defRPr sz="4000" b="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PAGE TITLE GOES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9791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65413-D608-42DB-9DC0-BF1FA2C02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‹#›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FCB0D-E361-4587-9641-8E4C3D18F3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52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7E9495-8A97-490E-A9F0-3CD8D56F1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D1ED5-117A-4194-A295-BF84A9EAC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31A8-92B2-487E-9A68-A1FBAA225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11982" y="6129337"/>
            <a:ext cx="568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re Sans C 45 Regular" panose="020B0603030302020204" pitchFamily="34" charset="0"/>
              </a:defRPr>
            </a:lvl1pPr>
          </a:lstStyle>
          <a:p>
            <a:fld id="{917C3962-B272-494B-9B95-87BC565E81C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535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9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ore Sans C 75 ExtraBold" panose="020B06030303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Core Sans C 45 Regular" panose="020B06030303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Core Sans C 45 Regular" panose="020B06030303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Core Sans C 45 Regular" panose="020B06030303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Core Sans C 45 Regular" panose="020B06030303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Core Sans C 45 Regular" panose="020B06030303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cg.utoronto.ca/~ali/papers/mag-win-15-process-variation.pdf" TargetMode="External"/><Relationship Id="rId2" Type="http://schemas.openxmlformats.org/officeDocument/2006/relationships/hyperlink" Target="https://www.researchgate.net/publication/348448154_Survey_on_Static_Random_Access_Memory#pf3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iiitb_official/" TargetMode="External"/><Relationship Id="rId13" Type="http://schemas.openxmlformats.org/officeDocument/2006/relationships/image" Target="../media/image36.jpeg"/><Relationship Id="rId3" Type="http://schemas.openxmlformats.org/officeDocument/2006/relationships/hyperlink" Target="https://www.facebook.com/IIITBofficial/" TargetMode="External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youtube.com/user/iiitbmedia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www.linkedin.com/school/iiit-bangalore/" TargetMode="External"/><Relationship Id="rId15" Type="http://schemas.openxmlformats.org/officeDocument/2006/relationships/hyperlink" Target="http://www.iiitb.ac.in/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twitter.com/IIITB_official" TargetMode="External"/><Relationship Id="rId9" Type="http://schemas.openxmlformats.org/officeDocument/2006/relationships/image" Target="../media/image32.png"/><Relationship Id="rId1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C228-6D79-4024-A34A-674567E7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8908" y="2127380"/>
            <a:ext cx="5920510" cy="1530294"/>
          </a:xfrm>
        </p:spPr>
        <p:txBody>
          <a:bodyPr>
            <a:noAutofit/>
          </a:bodyPr>
          <a:lstStyle/>
          <a:p>
            <a:r>
              <a:rPr lang="en-US" sz="2400" dirty="0">
                <a:latin typeface="Franklin Gothic Demi" panose="020B0703020102020204" pitchFamily="34" charset="0"/>
              </a:rPr>
              <a:t>SRAM Write Assist Circuit Using Cell Supply Voltage Self-Collapse With </a:t>
            </a:r>
            <a:r>
              <a:rPr lang="en-US" sz="2400" dirty="0" err="1">
                <a:latin typeface="Franklin Gothic Demi" panose="020B0703020102020204" pitchFamily="34" charset="0"/>
              </a:rPr>
              <a:t>Bitline</a:t>
            </a:r>
            <a:r>
              <a:rPr lang="en-US" sz="2400" dirty="0">
                <a:latin typeface="Franklin Gothic Demi" panose="020B0703020102020204" pitchFamily="34" charset="0"/>
              </a:rPr>
              <a:t> Charge Sharing for Near-Threshold Operation</a:t>
            </a:r>
            <a:endParaRPr lang="en-IN" sz="2400" dirty="0">
              <a:latin typeface="Franklin Gothic Demi" panose="020B0703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8463A-A4A3-4CF9-A0D9-1C962DBC8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8908" y="3999345"/>
            <a:ext cx="5920510" cy="2032000"/>
          </a:xfrm>
        </p:spPr>
        <p:txBody>
          <a:bodyPr>
            <a:normAutofit/>
          </a:bodyPr>
          <a:lstStyle/>
          <a:p>
            <a:r>
              <a:rPr lang="en-IN" b="1" dirty="0"/>
              <a:t>April 20, 2023</a:t>
            </a: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IMT2020507 - Asmita Zjigyasu </a:t>
            </a: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MT2022507 - Kavya Agarwal </a:t>
            </a: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MT2022516 - Ritesh Lalwani</a:t>
            </a:r>
          </a:p>
          <a:p>
            <a:pPr marL="342900" lvl="0" indent="-342900">
              <a:lnSpc>
                <a:spcPct val="11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MT2022524 - Aditya Singh </a:t>
            </a:r>
            <a:endParaRPr lang="en-IN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84FF4-F87F-4279-8A69-E2E7D7D623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724400" y="6183744"/>
            <a:ext cx="2743200" cy="365125"/>
          </a:xfrm>
        </p:spPr>
        <p:txBody>
          <a:bodyPr/>
          <a:lstStyle/>
          <a:p>
            <a:fld id="{917C3962-B272-494B-9B95-87BC565E81C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47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18E4-3111-A834-01C3-3CAA74661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PREVIOUS WORKS 3 </a:t>
            </a:r>
            <a:r>
              <a:rPr lang="en-IN" dirty="0"/>
              <a:t>– GSC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2C69F-4371-596B-1442-75E4C7925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10</a:t>
            </a:fld>
            <a:endParaRPr lang="en-IN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8DC8DFAD-BDD4-BB2B-BE66-5260B3E860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" t="4480" r="1" b="4471"/>
          <a:stretch/>
        </p:blipFill>
        <p:spPr>
          <a:xfrm>
            <a:off x="7949149" y="4105469"/>
            <a:ext cx="2014634" cy="16141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71C258-EC20-478A-D5E1-0532200CA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9149" y="1721959"/>
            <a:ext cx="2014634" cy="15781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61ABFF-B971-4486-C6E6-EFCA87375444}"/>
              </a:ext>
            </a:extLst>
          </p:cNvPr>
          <p:cNvCxnSpPr>
            <a:cxnSpLocks/>
          </p:cNvCxnSpPr>
          <p:nvPr/>
        </p:nvCxnSpPr>
        <p:spPr>
          <a:xfrm>
            <a:off x="5589037" y="1996751"/>
            <a:ext cx="224867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D3FD0D-13B5-2EA2-D574-2322E13AE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25" y="1806357"/>
            <a:ext cx="6818721" cy="416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latin typeface="+mn-lt"/>
              </a:rPr>
              <a:t>Write Assist Circuit - </a:t>
            </a:r>
            <a:r>
              <a:rPr lang="en-US" sz="1600" b="1" dirty="0">
                <a:solidFill>
                  <a:srgbClr val="BB2461"/>
                </a:solidFill>
                <a:latin typeface="+mn-lt"/>
              </a:rPr>
              <a:t>Gate-modulated Self-collapse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n-lt"/>
              </a:rPr>
              <a:t>CVDD is lowered by the write contention current that would come in PUL and PGL in the write assist circuit.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n-lt"/>
              </a:rPr>
              <a:t>CVDD collapse ∝ 1/Write ability, hence for a cell with high write ability, energy used to collapse CVDD (write energy) is reduced.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n-lt"/>
              </a:rPr>
              <a:t>But CV</a:t>
            </a:r>
            <a:r>
              <a:rPr lang="en-US" sz="1600" baseline="-25000" dirty="0">
                <a:latin typeface="+mn-lt"/>
              </a:rPr>
              <a:t>DD</a:t>
            </a:r>
            <a:r>
              <a:rPr lang="en-US" sz="1600" dirty="0">
                <a:latin typeface="+mn-lt"/>
              </a:rPr>
              <a:t> collapse speed is low as the contention current would flow through the min. sized PU</a:t>
            </a:r>
            <a:r>
              <a:rPr lang="en-US" sz="1600" baseline="-25000" dirty="0">
                <a:latin typeface="+mn-lt"/>
              </a:rPr>
              <a:t>L</a:t>
            </a:r>
            <a:r>
              <a:rPr lang="en-US" sz="1600" dirty="0">
                <a:latin typeface="+mn-lt"/>
              </a:rPr>
              <a:t> Transistor.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n-lt"/>
              </a:rPr>
              <a:t>CV</a:t>
            </a:r>
            <a:r>
              <a:rPr lang="en-US" sz="1600" baseline="-25000" dirty="0">
                <a:latin typeface="+mn-lt"/>
              </a:rPr>
              <a:t>DD</a:t>
            </a:r>
            <a:r>
              <a:rPr lang="en-US" sz="1600" dirty="0">
                <a:latin typeface="+mn-lt"/>
              </a:rPr>
              <a:t> collapse level would also depend on strength of M</a:t>
            </a:r>
            <a:r>
              <a:rPr lang="en-US" sz="1600" baseline="-25000" dirty="0">
                <a:latin typeface="+mn-lt"/>
              </a:rPr>
              <a:t>GM</a:t>
            </a:r>
            <a:r>
              <a:rPr lang="en-US" sz="1600" dirty="0">
                <a:latin typeface="+mn-lt"/>
              </a:rPr>
              <a:t> transistor controlled by the SC</a:t>
            </a:r>
            <a:r>
              <a:rPr lang="en-US" sz="1600" baseline="-25000" dirty="0">
                <a:latin typeface="+mn-lt"/>
              </a:rPr>
              <a:t>BIAS</a:t>
            </a:r>
            <a:r>
              <a:rPr lang="en-US" sz="1600" dirty="0">
                <a:latin typeface="+mn-lt"/>
              </a:rPr>
              <a:t> signal. </a:t>
            </a:r>
            <a:r>
              <a:rPr lang="en-US" sz="1600" b="1" dirty="0">
                <a:latin typeface="+mn-lt"/>
              </a:rPr>
              <a:t>DISADV</a:t>
            </a:r>
            <a:r>
              <a:rPr lang="en-US" sz="1600" dirty="0">
                <a:latin typeface="+mn-lt"/>
              </a:rPr>
              <a:t> – </a:t>
            </a:r>
            <a:r>
              <a:rPr lang="en-US" sz="1600" b="1" dirty="0">
                <a:latin typeface="+mn-lt"/>
              </a:rPr>
              <a:t>as SC</a:t>
            </a:r>
            <a:r>
              <a:rPr lang="en-US" sz="1600" b="1" baseline="-25000" dirty="0">
                <a:latin typeface="+mn-lt"/>
              </a:rPr>
              <a:t>BIAS</a:t>
            </a:r>
            <a:r>
              <a:rPr lang="en-US" sz="1600" b="1" dirty="0">
                <a:latin typeface="+mn-lt"/>
              </a:rPr>
              <a:t> increases, M</a:t>
            </a:r>
            <a:r>
              <a:rPr lang="en-US" sz="1600" b="1" baseline="-25000" dirty="0">
                <a:latin typeface="+mn-lt"/>
              </a:rPr>
              <a:t>GM</a:t>
            </a:r>
            <a:r>
              <a:rPr lang="en-US" sz="1600" b="1" dirty="0">
                <a:latin typeface="+mn-lt"/>
              </a:rPr>
              <a:t> weakens, CV</a:t>
            </a:r>
            <a:r>
              <a:rPr lang="en-US" sz="1600" b="1" baseline="-25000" dirty="0">
                <a:latin typeface="+mn-lt"/>
              </a:rPr>
              <a:t>DD</a:t>
            </a:r>
            <a:r>
              <a:rPr lang="en-US" sz="1600" b="1" dirty="0">
                <a:latin typeface="+mn-lt"/>
              </a:rPr>
              <a:t> collapse level would decrease, but write energy to generate large SC</a:t>
            </a:r>
            <a:r>
              <a:rPr lang="en-US" sz="1600" b="1" baseline="-25000" dirty="0">
                <a:latin typeface="+mn-lt"/>
              </a:rPr>
              <a:t>BIAS</a:t>
            </a:r>
            <a:r>
              <a:rPr lang="en-US" sz="1600" b="1" dirty="0">
                <a:latin typeface="+mn-lt"/>
              </a:rPr>
              <a:t> would increase due to static current in the 2 </a:t>
            </a:r>
            <a:r>
              <a:rPr lang="en-US" sz="1600" b="1" dirty="0" err="1">
                <a:latin typeface="+mn-lt"/>
              </a:rPr>
              <a:t>nMOS</a:t>
            </a:r>
            <a:r>
              <a:rPr lang="en-US" sz="1600" b="1" dirty="0">
                <a:latin typeface="+mn-lt"/>
              </a:rPr>
              <a:t> transistors.</a:t>
            </a:r>
          </a:p>
          <a:p>
            <a:pPr marL="0" indent="0">
              <a:buNone/>
            </a:pPr>
            <a:endParaRPr lang="en-IN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0582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18E4-3111-A834-01C3-3CAA74661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PREVIOUS WORKS 4 </a:t>
            </a:r>
            <a:r>
              <a:rPr lang="en-IN" dirty="0"/>
              <a:t>– SC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2C69F-4371-596B-1442-75E4C7925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11</a:t>
            </a:fld>
            <a:endParaRPr lang="en-IN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8DC8DFAD-BDD4-BB2B-BE66-5260B3E860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" t="4480" r="1" b="4471"/>
          <a:stretch/>
        </p:blipFill>
        <p:spPr>
          <a:xfrm>
            <a:off x="7949149" y="4105469"/>
            <a:ext cx="2014634" cy="16141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71C258-EC20-478A-D5E1-0532200CA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9149" y="1829886"/>
            <a:ext cx="2014634" cy="13622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61ABFF-B971-4486-C6E6-EFCA87375444}"/>
              </a:ext>
            </a:extLst>
          </p:cNvPr>
          <p:cNvCxnSpPr>
            <a:cxnSpLocks/>
          </p:cNvCxnSpPr>
          <p:nvPr/>
        </p:nvCxnSpPr>
        <p:spPr>
          <a:xfrm>
            <a:off x="5570376" y="2136710"/>
            <a:ext cx="224867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D3FD0D-13B5-2EA2-D574-2322E13AE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305" y="1829886"/>
            <a:ext cx="6221562" cy="4165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+mn-lt"/>
              </a:rPr>
              <a:t>Write Assist Circuit - </a:t>
            </a:r>
            <a:r>
              <a:rPr lang="en-US" sz="2000" b="1" dirty="0">
                <a:solidFill>
                  <a:srgbClr val="BB2461"/>
                </a:solidFill>
                <a:latin typeface="+mn-lt"/>
              </a:rPr>
              <a:t>Self-collapse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>
                <a:latin typeface="+mn-lt"/>
              </a:rPr>
              <a:t>M</a:t>
            </a:r>
            <a:r>
              <a:rPr lang="en-IN" sz="2000" baseline="-25000" dirty="0">
                <a:latin typeface="+mn-lt"/>
              </a:rPr>
              <a:t>GM</a:t>
            </a:r>
            <a:r>
              <a:rPr lang="en-IN" sz="2000" dirty="0">
                <a:latin typeface="+mn-lt"/>
              </a:rPr>
              <a:t> is completely turned off and SC</a:t>
            </a:r>
            <a:r>
              <a:rPr lang="en-IN" sz="2000" baseline="-25000" dirty="0">
                <a:latin typeface="+mn-lt"/>
              </a:rPr>
              <a:t>BIAS</a:t>
            </a:r>
            <a:r>
              <a:rPr lang="en-IN" sz="2000" dirty="0">
                <a:latin typeface="+mn-lt"/>
              </a:rPr>
              <a:t> is driven to V</a:t>
            </a:r>
            <a:r>
              <a:rPr lang="en-IN" sz="2000" baseline="-25000" dirty="0">
                <a:latin typeface="+mn-lt"/>
              </a:rPr>
              <a:t>DD</a:t>
            </a:r>
            <a:r>
              <a:rPr lang="en-IN" sz="2000" dirty="0">
                <a:latin typeface="+mn-lt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>
                <a:latin typeface="+mn-lt"/>
              </a:rPr>
              <a:t>No static current.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>
                <a:latin typeface="+mn-lt"/>
              </a:rPr>
              <a:t>CV</a:t>
            </a:r>
            <a:r>
              <a:rPr lang="en-IN" sz="2000" baseline="-25000" dirty="0">
                <a:latin typeface="+mn-lt"/>
              </a:rPr>
              <a:t>DD</a:t>
            </a:r>
            <a:r>
              <a:rPr lang="en-IN" sz="2000" dirty="0">
                <a:latin typeface="+mn-lt"/>
              </a:rPr>
              <a:t> collapse level not determined by strength of M</a:t>
            </a:r>
            <a:r>
              <a:rPr lang="en-IN" sz="2000" baseline="-25000" dirty="0">
                <a:latin typeface="+mn-lt"/>
              </a:rPr>
              <a:t>GM</a:t>
            </a:r>
            <a:r>
              <a:rPr lang="en-IN" sz="2000" dirty="0">
                <a:latin typeface="+mn-lt"/>
              </a:rPr>
              <a:t> transistor.</a:t>
            </a:r>
          </a:p>
        </p:txBody>
      </p:sp>
    </p:spTree>
    <p:extLst>
      <p:ext uri="{BB962C8B-B14F-4D97-AF65-F5344CB8AC3E}">
        <p14:creationId xmlns:p14="http://schemas.microsoft.com/office/powerpoint/2010/main" val="4015022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18E4-3111-A834-01C3-3CAA74661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PROPOSED WORK – SC-BCS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2C69F-4371-596B-1442-75E4C7925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12</a:t>
            </a:fld>
            <a:endParaRPr lang="en-IN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D3FD0D-13B5-2EA2-D574-2322E13AE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305" y="1791478"/>
            <a:ext cx="7553884" cy="4337859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7030A0"/>
                </a:solidFill>
                <a:latin typeface="+mn-lt"/>
              </a:rPr>
              <a:t>Cell Supply Voltage Self-collapse With </a:t>
            </a:r>
            <a:r>
              <a:rPr lang="en-US" sz="2400" b="1" dirty="0" err="1">
                <a:solidFill>
                  <a:srgbClr val="7030A0"/>
                </a:solidFill>
                <a:latin typeface="+mn-lt"/>
              </a:rPr>
              <a:t>Bitline</a:t>
            </a:r>
            <a:r>
              <a:rPr lang="en-US" sz="2400" b="1" dirty="0">
                <a:solidFill>
                  <a:srgbClr val="7030A0"/>
                </a:solidFill>
                <a:latin typeface="+mn-lt"/>
              </a:rPr>
              <a:t> Charge Sharing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The proposed SC-BCS consists of a transistor to disconnect CV</a:t>
            </a:r>
            <a:r>
              <a:rPr lang="en-US" sz="2400" baseline="-25000" dirty="0">
                <a:solidFill>
                  <a:schemeClr val="tx1"/>
                </a:solidFill>
                <a:latin typeface="+mn-lt"/>
              </a:rPr>
              <a:t>DD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from V</a:t>
            </a:r>
            <a:r>
              <a:rPr lang="en-US" sz="2400" baseline="-25000" dirty="0">
                <a:solidFill>
                  <a:schemeClr val="tx1"/>
                </a:solidFill>
                <a:latin typeface="+mn-lt"/>
              </a:rPr>
              <a:t>DD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(MP</a:t>
            </a:r>
            <a:r>
              <a:rPr lang="en-US" sz="2400" baseline="-25000" dirty="0">
                <a:solidFill>
                  <a:schemeClr val="tx1"/>
                </a:solidFill>
                <a:latin typeface="+mn-lt"/>
              </a:rPr>
              <a:t>F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), transistors for the charge sharing between CV</a:t>
            </a:r>
            <a:r>
              <a:rPr lang="en-US" sz="2400" baseline="-25000" dirty="0">
                <a:solidFill>
                  <a:schemeClr val="tx1"/>
                </a:solidFill>
                <a:latin typeface="+mn-lt"/>
              </a:rPr>
              <a:t>DD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and BL or BLB (MP</a:t>
            </a:r>
            <a:r>
              <a:rPr lang="en-US" sz="2400" baseline="-25000" dirty="0">
                <a:solidFill>
                  <a:schemeClr val="tx1"/>
                </a:solidFill>
                <a:latin typeface="+mn-lt"/>
              </a:rPr>
              <a:t>L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and MP</a:t>
            </a:r>
            <a:r>
              <a:rPr lang="en-US" sz="2400" baseline="-25000" dirty="0">
                <a:solidFill>
                  <a:schemeClr val="tx1"/>
                </a:solidFill>
                <a:latin typeface="+mn-lt"/>
              </a:rPr>
              <a:t>R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respectively), and a write fail sensing circuit (WFSC) to detect the write failure.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There are two phases of Operation. In the write-0 (or write-1) operation, the write driver drives BL (or BLB) to GND and WL is enabled.</a:t>
            </a:r>
          </a:p>
          <a:p>
            <a:pPr marL="0" indent="0">
              <a:buNone/>
            </a:pPr>
            <a:endParaRPr lang="en-US" sz="1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E569B60B-4E42-3D06-F344-F5ABC35F9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147" y="788670"/>
            <a:ext cx="2491428" cy="5280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509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18E4-3111-A834-01C3-3CAA74661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PROPOSED WORK – </a:t>
            </a:r>
            <a:r>
              <a:rPr lang="en-IN" sz="2800" dirty="0"/>
              <a:t>COMPLETE CIRCUIT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2C69F-4371-596B-1442-75E4C7925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13</a:t>
            </a:fld>
            <a:endParaRPr lang="en-IN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7B511FAB-DEB9-76A1-BB71-7864B8F6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217" y="1587499"/>
            <a:ext cx="2761861" cy="4541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85F845E9-018B-8928-BE83-F9E9E49C4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41763"/>
            <a:ext cx="3893105" cy="34379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103B2E-F259-083D-A6AF-F85ED32ED65F}"/>
              </a:ext>
            </a:extLst>
          </p:cNvPr>
          <p:cNvCxnSpPr>
            <a:cxnSpLocks/>
          </p:cNvCxnSpPr>
          <p:nvPr/>
        </p:nvCxnSpPr>
        <p:spPr>
          <a:xfrm flipH="1">
            <a:off x="4861249" y="4693298"/>
            <a:ext cx="1234751" cy="578498"/>
          </a:xfrm>
          <a:prstGeom prst="straightConnector1">
            <a:avLst/>
          </a:prstGeom>
          <a:ln w="57150">
            <a:solidFill>
              <a:srgbClr val="BB246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488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18E4-3111-A834-01C3-3CAA74661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305" y="743128"/>
            <a:ext cx="10515600" cy="863907"/>
          </a:xfrm>
        </p:spPr>
        <p:txBody>
          <a:bodyPr/>
          <a:lstStyle/>
          <a:p>
            <a:r>
              <a:rPr lang="en-IN" sz="3200" dirty="0"/>
              <a:t>PROPOSED WORK – SC-BCS (Phase 1)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2C69F-4371-596B-1442-75E4C7925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14</a:t>
            </a:fld>
            <a:endParaRPr lang="en-IN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D3FD0D-13B5-2EA2-D574-2322E13AE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305" y="1791478"/>
            <a:ext cx="7402792" cy="433785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+mn-lt"/>
              </a:rPr>
              <a:t>Cell Supply Voltage Self-collapse With </a:t>
            </a:r>
            <a:r>
              <a:rPr lang="en-US" sz="2000" b="1" dirty="0" err="1">
                <a:solidFill>
                  <a:srgbClr val="7030A0"/>
                </a:solidFill>
                <a:latin typeface="+mn-lt"/>
              </a:rPr>
              <a:t>Bitline</a:t>
            </a:r>
            <a:r>
              <a:rPr lang="en-US" sz="2000" b="1" dirty="0">
                <a:solidFill>
                  <a:srgbClr val="7030A0"/>
                </a:solidFill>
                <a:latin typeface="+mn-lt"/>
              </a:rPr>
              <a:t> Charge Sharing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Phase I (P1):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During P1, CV</a:t>
            </a:r>
            <a:r>
              <a:rPr lang="en-US" sz="2000" baseline="-25000" dirty="0">
                <a:solidFill>
                  <a:schemeClr val="tx1"/>
                </a:solidFill>
                <a:latin typeface="+mn-lt"/>
              </a:rPr>
              <a:t>DD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is lowered by the write contention current of the selected cell and thus the write-ability is gradually improved.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Most SRAM cells are successfully written in P1.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In the case of the high-σ cell (SRAM cell with a low write-ability), the write operation fails.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1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E569B60B-4E42-3D06-F344-F5ABC35F9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815" y="788670"/>
            <a:ext cx="2270760" cy="5280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2293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18E4-3111-A834-01C3-3CAA74661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PROPOSED WORK – SC-BCS (Phase 2)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2C69F-4371-596B-1442-75E4C7925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15</a:t>
            </a:fld>
            <a:endParaRPr lang="en-IN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D3FD0D-13B5-2EA2-D574-2322E13AE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305" y="1791478"/>
            <a:ext cx="7402792" cy="433785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7030A0"/>
                </a:solidFill>
                <a:latin typeface="+mn-lt"/>
              </a:rPr>
              <a:t>Cell Supply Voltage Self-collapse With </a:t>
            </a:r>
            <a:r>
              <a:rPr lang="en-US" sz="1800" b="1" dirty="0" err="1">
                <a:solidFill>
                  <a:srgbClr val="7030A0"/>
                </a:solidFill>
                <a:latin typeface="+mn-lt"/>
              </a:rPr>
              <a:t>Bitline</a:t>
            </a:r>
            <a:r>
              <a:rPr lang="en-US" sz="1800" b="1" dirty="0">
                <a:solidFill>
                  <a:srgbClr val="7030A0"/>
                </a:solidFill>
                <a:latin typeface="+mn-lt"/>
              </a:rPr>
              <a:t> Charge Sharing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Phase II (P2):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As the storage nodes are not flipped, a pre-charged BLB (or BL) decreases by the discharging current flowing through the PG</a:t>
            </a:r>
            <a:r>
              <a:rPr lang="en-US" sz="1800" baseline="-25000" dirty="0">
                <a:solidFill>
                  <a:schemeClr val="tx1"/>
                </a:solidFill>
                <a:latin typeface="+mn-lt"/>
              </a:rPr>
              <a:t>R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(or PG</a:t>
            </a:r>
            <a:r>
              <a:rPr lang="en-US" sz="1800" baseline="-25000" dirty="0">
                <a:solidFill>
                  <a:schemeClr val="tx1"/>
                </a:solidFill>
                <a:latin typeface="+mn-lt"/>
              </a:rPr>
              <a:t>L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) and PDR (or PD</a:t>
            </a:r>
            <a:r>
              <a:rPr lang="en-US" sz="1800" baseline="-25000" dirty="0">
                <a:solidFill>
                  <a:schemeClr val="tx1"/>
                </a:solidFill>
                <a:latin typeface="+mn-lt"/>
              </a:rPr>
              <a:t>L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) transistors in the high-σ cell during P1.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P2 starts when WFSC detects the write failure through the discharged BLB (or BL).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WFSC turns on MP</a:t>
            </a:r>
            <a:r>
              <a:rPr lang="en-US" sz="1800" baseline="-25000" dirty="0">
                <a:solidFill>
                  <a:schemeClr val="tx1"/>
                </a:solidFill>
                <a:latin typeface="+mn-lt"/>
              </a:rPr>
              <a:t>R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(or MP</a:t>
            </a:r>
            <a:r>
              <a:rPr lang="en-US" sz="1800" baseline="-25000" dirty="0">
                <a:solidFill>
                  <a:schemeClr val="tx1"/>
                </a:solidFill>
                <a:latin typeface="+mn-lt"/>
              </a:rPr>
              <a:t>L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), which performs charge sharing between CV</a:t>
            </a:r>
            <a:r>
              <a:rPr lang="en-US" sz="1800" baseline="-25000" dirty="0">
                <a:solidFill>
                  <a:schemeClr val="tx1"/>
                </a:solidFill>
                <a:latin typeface="+mn-lt"/>
              </a:rPr>
              <a:t>DD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and BLB (or BL).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CVDD is lowered more by the discharged BLB (or BL) and the write-ability is improved. </a:t>
            </a:r>
          </a:p>
          <a:p>
            <a:pPr marL="0" indent="0">
              <a:buNone/>
            </a:pPr>
            <a:endParaRPr lang="en-US" sz="105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E569B60B-4E42-3D06-F344-F5ABC35F9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815" y="788670"/>
            <a:ext cx="2270760" cy="5280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D1FBA0F9-D553-CD5F-FB71-D297C6171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147" y="788670"/>
            <a:ext cx="2491428" cy="5280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198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18E4-3111-A834-01C3-3CAA74661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PROPOSED WORK – WFSC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2C69F-4371-596B-1442-75E4C7925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16</a:t>
            </a:fld>
            <a:endParaRPr lang="en-IN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D3FD0D-13B5-2EA2-D574-2322E13AE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305" y="1791478"/>
            <a:ext cx="7136365" cy="402149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7030A0"/>
                </a:solidFill>
                <a:latin typeface="+mn-lt"/>
              </a:rPr>
              <a:t>Write Fail Sensing circuit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A key component to perform the feedback process in SC-BCS.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In the write-0 operation, the data(bar) signal D(Db) is GND (V</a:t>
            </a:r>
            <a:r>
              <a:rPr lang="en-US" sz="1800" baseline="-25000" dirty="0">
                <a:solidFill>
                  <a:schemeClr val="tx1"/>
                </a:solidFill>
                <a:latin typeface="+mn-lt"/>
              </a:rPr>
              <a:t>DD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) and the write column select signal (WCS) is enabled to V</a:t>
            </a:r>
            <a:r>
              <a:rPr lang="en-US" sz="1800" baseline="-25000" dirty="0">
                <a:solidFill>
                  <a:schemeClr val="tx1"/>
                </a:solidFill>
                <a:latin typeface="+mn-lt"/>
              </a:rPr>
              <a:t>DD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In the write-1 operational path, Pre discharged node floats and evaluation mode starts.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In the case of the high-σ cell, as BLB is discharged, the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pMOS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transistor is gradually turned on, and the voltage of the pre-discharged node starts to increase.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The LOW-skew inverters are applied to speed up the sensing of the pre-discharged node.</a:t>
            </a:r>
            <a:endParaRPr lang="en-US" sz="105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BA0F9-D553-CD5F-FB71-D297C6171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2670" y="2412554"/>
            <a:ext cx="3506105" cy="16426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2313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7F19-2AC2-05FC-956E-A0C2C903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PROPOSED WORK – </a:t>
            </a:r>
            <a:r>
              <a:rPr lang="en-IN" sz="3200" dirty="0"/>
              <a:t>Advantages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91EFC-2953-9DE1-C8AD-FCE023CF2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499"/>
            <a:ext cx="10515600" cy="456384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Improves the write-ability with a smaller delay overhead than GSC and SC in the near-Vth region. This is because CV</a:t>
            </a:r>
            <a:r>
              <a:rPr lang="en-US" sz="1800" b="0" i="0" u="none" strike="noStrike" baseline="-25000" dirty="0">
                <a:solidFill>
                  <a:srgbClr val="000000"/>
                </a:solidFill>
                <a:latin typeface="Calibri" panose="020F0502020204030204" pitchFamily="34" charset="0"/>
              </a:rPr>
              <a:t>DD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can be lowered much faster by the two-phase operation of the proposed SC-BCS, which is achieved by utilizing not only the write contention current on the write-0 path but also the discharging current on the write-1 path.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While GSC and SC use both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nMOS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pMOS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transistors for the write driver and write MUX, the proposed SC-BCS uses only the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nMOS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transistor. This is because GSC and SC should prevent BL or BLB on the write-1 path from being discharged through the SRAM cell during the self-collapse, whereas the proposed SC-BCS detects the write fail and lowers CV</a:t>
            </a:r>
            <a:r>
              <a:rPr lang="en-US" sz="1800" b="0" i="0" u="none" strike="noStrike" baseline="-25000" dirty="0">
                <a:solidFill>
                  <a:srgbClr val="000000"/>
                </a:solidFill>
                <a:latin typeface="Calibri" panose="020F0502020204030204" pitchFamily="34" charset="0"/>
              </a:rPr>
              <a:t>DD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by utilizing the discharged BL or BLB on the write-1 path.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proposed SC-BCS can reduce the energy consumed on the write-1 path. The write driver in GSC and SC drives BL or BLB on the write-1 path to V</a:t>
            </a:r>
            <a:r>
              <a:rPr lang="en-US" sz="1800" b="0" i="0" u="none" strike="noStrike" baseline="-25000" dirty="0">
                <a:solidFill>
                  <a:srgbClr val="000000"/>
                </a:solidFill>
                <a:latin typeface="Calibri" panose="020F0502020204030204" pitchFamily="34" charset="0"/>
              </a:rPr>
              <a:t>DD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and thus the static current flows through the SRAM cell until the stored data is flipped. However, because the proposed SC-BCS has a faster CV</a:t>
            </a:r>
            <a:r>
              <a:rPr lang="en-US" sz="1800" b="0" i="0" u="none" strike="noStrike" baseline="-25000" dirty="0">
                <a:solidFill>
                  <a:srgbClr val="000000"/>
                </a:solidFill>
                <a:latin typeface="Calibri" panose="020F0502020204030204" pitchFamily="34" charset="0"/>
              </a:rPr>
              <a:t>DD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collapse time than GSC and SC, the stored data is flipped much faster and the energy on the write-1 path is reduced. 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3D84D-3D0F-2518-F7CE-8D7F535D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125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27125-BA71-43A9-8DC9-D6019F6E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SIMULATION RESULTS AND COMPARISIONS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7BE52-3C5B-4FDB-9205-66A2BFDCB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+mn-lt"/>
              </a:rPr>
              <a:t>Cadence Virtuoso circuit Schematics, Graphs and Comparison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96D1D-5A91-413B-96D3-34891D02D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411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7F19-2AC2-05FC-956E-A0C2C903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Schematic of SC-BCS SRAM cell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2F8F81-79FB-E86A-AC4E-D6195FA9F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" b="2711"/>
          <a:stretch/>
        </p:blipFill>
        <p:spPr>
          <a:xfrm>
            <a:off x="2380173" y="1709389"/>
            <a:ext cx="7999689" cy="42980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3D84D-3D0F-2518-F7CE-8D7F535D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570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B4F2-7BBE-43A8-8B68-0F1FBA54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413F3-8D03-4791-BE85-7229A5279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sz="1600" b="1" dirty="0">
                <a:latin typeface="+mn-lt"/>
              </a:rPr>
              <a:t>OBJECTIVE</a:t>
            </a:r>
          </a:p>
          <a:p>
            <a:r>
              <a:rPr lang="en-IN" sz="1600" b="1" dirty="0">
                <a:latin typeface="+mn-lt"/>
              </a:rPr>
              <a:t>INTRODUCTION </a:t>
            </a:r>
          </a:p>
          <a:p>
            <a:r>
              <a:rPr lang="en-IN" sz="1600" b="1" dirty="0">
                <a:latin typeface="+mn-lt"/>
              </a:rPr>
              <a:t>MOTIVATION</a:t>
            </a:r>
          </a:p>
          <a:p>
            <a:r>
              <a:rPr lang="en-IN" sz="1600" b="1" dirty="0">
                <a:latin typeface="+mn-lt"/>
              </a:rPr>
              <a:t>PREVIOUS WORKS</a:t>
            </a:r>
          </a:p>
          <a:p>
            <a:r>
              <a:rPr lang="en-IN" sz="1600" b="1" dirty="0">
                <a:latin typeface="+mn-lt"/>
              </a:rPr>
              <a:t>PROPOSED WORK</a:t>
            </a:r>
          </a:p>
          <a:p>
            <a:r>
              <a:rPr lang="en-IN" sz="1600" b="1" dirty="0">
                <a:latin typeface="+mn-lt"/>
              </a:rPr>
              <a:t>SIMULATION RESULTS AND COMPARISIONS</a:t>
            </a:r>
          </a:p>
          <a:p>
            <a:r>
              <a:rPr lang="en-IN" sz="1600" b="1" dirty="0">
                <a:latin typeface="+mn-lt"/>
              </a:rPr>
              <a:t>CONCLUSION</a:t>
            </a:r>
          </a:p>
          <a:p>
            <a:r>
              <a:rPr lang="en-IN" sz="1600" b="1" dirty="0">
                <a:latin typeface="+mn-lt"/>
              </a:rPr>
              <a:t>FUTURE WORK</a:t>
            </a:r>
          </a:p>
          <a:p>
            <a:r>
              <a:rPr lang="en-IN" sz="1600" b="1" dirty="0">
                <a:latin typeface="+mn-lt"/>
              </a:rPr>
              <a:t>REFERENCES</a:t>
            </a:r>
          </a:p>
          <a:p>
            <a:endParaRPr lang="en-IN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E1230-E6C1-46E4-887A-A93E8E81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9285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7F19-2AC2-05FC-956E-A0C2C903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Write-0 Operation Waveform for HIGH-</a:t>
            </a:r>
            <a:r>
              <a:rPr lang="el-GR" sz="2800" dirty="0"/>
              <a:t>σ</a:t>
            </a:r>
            <a:r>
              <a:rPr lang="en-IN" sz="2800" dirty="0"/>
              <a:t> SC-BCS cell</a:t>
            </a:r>
          </a:p>
        </p:txBody>
      </p:sp>
      <p:pic>
        <p:nvPicPr>
          <p:cNvPr id="6" name="Content Placeholder 5" descr="Line chart&#10;&#10;Description automatically generated with medium confidence">
            <a:extLst>
              <a:ext uri="{FF2B5EF4-FFF2-40B4-BE49-F238E27FC236}">
                <a16:creationId xmlns:a16="http://schemas.microsoft.com/office/drawing/2014/main" id="{F62F8F81-79FB-E86A-AC4E-D6195FA9F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2" t="3065" r="6977" b="4147"/>
          <a:stretch/>
        </p:blipFill>
        <p:spPr>
          <a:xfrm>
            <a:off x="2042139" y="1587499"/>
            <a:ext cx="8107722" cy="43561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3D84D-3D0F-2518-F7CE-8D7F535D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529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7F19-2AC2-05FC-956E-A0C2C903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Write-0 Operation Waveform for HIGH-</a:t>
            </a:r>
            <a:r>
              <a:rPr lang="el-GR" sz="2800" dirty="0"/>
              <a:t>σ</a:t>
            </a:r>
            <a:r>
              <a:rPr lang="en-IN" sz="2800" dirty="0"/>
              <a:t> SC-BCS cell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2F8F81-79FB-E86A-AC4E-D6195FA9F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5" t="2103" r="6780" b="3839"/>
          <a:stretch/>
        </p:blipFill>
        <p:spPr>
          <a:xfrm>
            <a:off x="2049045" y="1587499"/>
            <a:ext cx="8130991" cy="44214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3D84D-3D0F-2518-F7CE-8D7F535D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4923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7F19-2AC2-05FC-956E-A0C2C903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Write-0 Operation Waveform for HIGH-</a:t>
            </a:r>
            <a:r>
              <a:rPr lang="el-GR" sz="2800" dirty="0"/>
              <a:t>σ</a:t>
            </a:r>
            <a:r>
              <a:rPr lang="en-IN" sz="2800" dirty="0"/>
              <a:t> SC-BCS cell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2F8F81-79FB-E86A-AC4E-D6195FA9F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1" t="2453" r="7260" b="2890"/>
          <a:stretch/>
        </p:blipFill>
        <p:spPr>
          <a:xfrm>
            <a:off x="2058718" y="1587500"/>
            <a:ext cx="8036244" cy="44445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3D84D-3D0F-2518-F7CE-8D7F535D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023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7F19-2AC2-05FC-956E-A0C2C903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Write-0 Operation Waveform for MEDIUM-</a:t>
            </a:r>
            <a:r>
              <a:rPr lang="el-GR" sz="2800" dirty="0"/>
              <a:t>σ</a:t>
            </a:r>
            <a:r>
              <a:rPr lang="en-IN" sz="2800" dirty="0"/>
              <a:t> SC-BCS cell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2F8F81-79FB-E86A-AC4E-D6195FA9F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8" r="7906" b="3751"/>
          <a:stretch/>
        </p:blipFill>
        <p:spPr>
          <a:xfrm>
            <a:off x="2210213" y="1520891"/>
            <a:ext cx="7771573" cy="43947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3D84D-3D0F-2518-F7CE-8D7F535D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734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7F19-2AC2-05FC-956E-A0C2C903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Write operation timing waveform in High-σ SC-BCS cell according to Cell Per </a:t>
            </a:r>
            <a:r>
              <a:rPr lang="en-US" sz="2800" dirty="0" err="1"/>
              <a:t>Bitline</a:t>
            </a:r>
            <a:r>
              <a:rPr lang="en-US" sz="2800" dirty="0"/>
              <a:t> (CPBL)</a:t>
            </a:r>
            <a:endParaRPr lang="en-IN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3D84D-3D0F-2518-F7CE-8D7F535D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24</a:t>
            </a:fld>
            <a:endParaRPr lang="en-IN"/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59E59144-765E-FE3D-7EA7-6F181DEA1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1" t="2543" r="8078" b="3589"/>
          <a:stretch/>
        </p:blipFill>
        <p:spPr>
          <a:xfrm>
            <a:off x="2380269" y="1847461"/>
            <a:ext cx="7431461" cy="40868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3795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7F19-2AC2-05FC-956E-A0C2C903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 Time in High-σ SC-BCS cell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3D84D-3D0F-2518-F7CE-8D7F535D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25</a:t>
            </a:fld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E59144-765E-FE3D-7EA7-6F181DEA1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1" t="2968" r="7742" b="3425"/>
          <a:stretch/>
        </p:blipFill>
        <p:spPr>
          <a:xfrm>
            <a:off x="2332463" y="1688842"/>
            <a:ext cx="7527073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3716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7F19-2AC2-05FC-956E-A0C2C903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Schematic of GSC SRAM cell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3D84D-3D0F-2518-F7CE-8D7F535D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26</a:t>
            </a:fld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E59144-765E-FE3D-7EA7-6F181DEA1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" b="-5"/>
          <a:stretch/>
        </p:blipFill>
        <p:spPr>
          <a:xfrm>
            <a:off x="3100778" y="1660849"/>
            <a:ext cx="6158394" cy="43493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4806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7F19-2AC2-05FC-956E-A0C2C903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dirty="0"/>
              <a:t>Write-0 Operation Waveform for GSC0 cell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3D84D-3D0F-2518-F7CE-8D7F535D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27</a:t>
            </a:fld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E59144-765E-FE3D-7EA7-6F181DEA1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4" r="986" b="3891"/>
          <a:stretch/>
        </p:blipFill>
        <p:spPr>
          <a:xfrm>
            <a:off x="2349193" y="1679510"/>
            <a:ext cx="8061649" cy="4180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3435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7F19-2AC2-05FC-956E-A0C2C903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dirty="0"/>
              <a:t>Write-0 Operation Waveform for GSC1/3 cell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3D84D-3D0F-2518-F7CE-8D7F535D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28</a:t>
            </a:fld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E59144-765E-FE3D-7EA7-6F181DEA1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3" t="2009" r="792" b="2201"/>
          <a:stretch/>
        </p:blipFill>
        <p:spPr>
          <a:xfrm>
            <a:off x="2503148" y="1866122"/>
            <a:ext cx="7753739" cy="40041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9555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7F19-2AC2-05FC-956E-A0C2C903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dirty="0"/>
              <a:t>Comparison Table for HIGH-</a:t>
            </a:r>
            <a:r>
              <a:rPr lang="el-GR" sz="4000" dirty="0"/>
              <a:t>σ</a:t>
            </a:r>
            <a:r>
              <a:rPr lang="en-IN" sz="4000" dirty="0"/>
              <a:t> SC-BCS cell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3D84D-3D0F-2518-F7CE-8D7F535D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29</a:t>
            </a:fld>
            <a:endParaRPr lang="en-I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17E6FD9-6F0C-A53B-772E-3866085D9D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467997"/>
              </p:ext>
            </p:extLst>
          </p:nvPr>
        </p:nvGraphicFramePr>
        <p:xfrm>
          <a:off x="907026" y="1996086"/>
          <a:ext cx="10515600" cy="372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8584672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507578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19749956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07661658"/>
                    </a:ext>
                  </a:extLst>
                </a:gridCol>
              </a:tblGrid>
              <a:tr h="9311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IN" sz="2400" baseline="-25000" dirty="0">
                          <a:solidFill>
                            <a:schemeClr val="tx1"/>
                          </a:solidFill>
                        </a:rPr>
                        <a:t>WL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Write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Q</a:t>
                      </a:r>
                      <a:r>
                        <a:rPr lang="en-IN" sz="2400" baseline="-25000" dirty="0">
                          <a:solidFill>
                            <a:schemeClr val="tx1"/>
                          </a:solidFill>
                        </a:rPr>
                        <a:t>L </a:t>
                      </a:r>
                      <a:r>
                        <a:rPr lang="en-IN" sz="2400" baseline="0" dirty="0">
                          <a:solidFill>
                            <a:schemeClr val="tx1"/>
                          </a:solidFill>
                        </a:rPr>
                        <a:t>Delay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33515"/>
                  </a:ext>
                </a:extLst>
              </a:tr>
              <a:tr h="931166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V</a:t>
                      </a:r>
                      <a:r>
                        <a:rPr lang="en-IN" sz="2000" b="1" baseline="-25000" dirty="0"/>
                        <a:t>DD </a:t>
                      </a:r>
                      <a:r>
                        <a:rPr lang="en-IN" sz="2000" b="1" baseline="0" dirty="0"/>
                        <a:t>= 0.58 V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2.03 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3.347 pJ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34.11 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027333"/>
                  </a:ext>
                </a:extLst>
              </a:tr>
              <a:tr h="9311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dirty="0"/>
                        <a:t>V</a:t>
                      </a:r>
                      <a:r>
                        <a:rPr lang="en-IN" sz="2000" b="1" baseline="-25000" dirty="0"/>
                        <a:t>DD </a:t>
                      </a:r>
                      <a:r>
                        <a:rPr lang="en-IN" sz="2000" b="1" baseline="0" dirty="0"/>
                        <a:t>= 0.62 V</a:t>
                      </a:r>
                      <a:endParaRPr lang="en-IN" sz="2000" b="1" dirty="0"/>
                    </a:p>
                    <a:p>
                      <a:pPr algn="ctr"/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1.52 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3.252 pJ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26.6 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344295"/>
                  </a:ext>
                </a:extLst>
              </a:tr>
              <a:tr h="9311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dirty="0"/>
                        <a:t>V</a:t>
                      </a:r>
                      <a:r>
                        <a:rPr lang="en-IN" sz="2000" b="1" baseline="-25000" dirty="0"/>
                        <a:t>DD </a:t>
                      </a:r>
                      <a:r>
                        <a:rPr lang="en-IN" sz="2000" b="1" baseline="0" dirty="0"/>
                        <a:t>= 0.66 V</a:t>
                      </a:r>
                      <a:endParaRPr lang="en-IN" sz="2000" b="1" dirty="0"/>
                    </a:p>
                    <a:p>
                      <a:pPr algn="ctr"/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1.34 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3.55 pJ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22.89 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915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15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0B2D-4318-F8A9-92CF-64163537C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F08D8-237C-13E7-D139-48C3142C4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26" y="2415456"/>
            <a:ext cx="10515600" cy="2473785"/>
          </a:xfrm>
        </p:spPr>
        <p:txBody>
          <a:bodyPr/>
          <a:lstStyle/>
          <a:p>
            <a:pPr marL="0" indent="0">
              <a:buNone/>
            </a:pPr>
            <a:r>
              <a:rPr lang="en-IN" sz="2000" dirty="0">
                <a:latin typeface="+mn-lt"/>
              </a:rPr>
              <a:t>Design a Write-Assist circuit using Cell VDD (CV</a:t>
            </a:r>
            <a:r>
              <a:rPr lang="en-IN" sz="2000" baseline="-25000" dirty="0">
                <a:latin typeface="+mn-lt"/>
              </a:rPr>
              <a:t>DD</a:t>
            </a:r>
            <a:r>
              <a:rPr lang="en-IN" sz="2000" dirty="0">
                <a:latin typeface="+mn-lt"/>
              </a:rPr>
              <a:t>) self-collapse with </a:t>
            </a:r>
            <a:r>
              <a:rPr lang="en-IN" sz="2000" dirty="0" err="1">
                <a:latin typeface="+mn-lt"/>
              </a:rPr>
              <a:t>Bitline</a:t>
            </a:r>
            <a:r>
              <a:rPr lang="en-IN" sz="2000" dirty="0">
                <a:latin typeface="+mn-lt"/>
              </a:rPr>
              <a:t> (BL) charge sharing in the near threshold voltage (V</a:t>
            </a:r>
            <a:r>
              <a:rPr lang="en-IN" sz="2000" baseline="-25000" dirty="0">
                <a:latin typeface="+mn-lt"/>
              </a:rPr>
              <a:t>TH</a:t>
            </a:r>
            <a:r>
              <a:rPr lang="en-IN" sz="2000" dirty="0">
                <a:latin typeface="+mn-lt"/>
              </a:rPr>
              <a:t>) region by utilising – </a:t>
            </a:r>
          </a:p>
          <a:p>
            <a:pPr marL="342900" indent="-342900">
              <a:buAutoNum type="arabicPeriod"/>
            </a:pPr>
            <a:r>
              <a:rPr lang="en-IN" sz="2000" dirty="0">
                <a:latin typeface="+mn-lt"/>
              </a:rPr>
              <a:t>CV</a:t>
            </a:r>
            <a:r>
              <a:rPr lang="en-IN" sz="2000" baseline="-25000" dirty="0">
                <a:latin typeface="+mn-lt"/>
              </a:rPr>
              <a:t>DD</a:t>
            </a:r>
            <a:r>
              <a:rPr lang="en-IN" sz="2000" dirty="0">
                <a:latin typeface="+mn-lt"/>
              </a:rPr>
              <a:t> self-collapse</a:t>
            </a:r>
          </a:p>
          <a:p>
            <a:pPr marL="342900" indent="-342900">
              <a:buAutoNum type="arabicPeriod"/>
            </a:pPr>
            <a:r>
              <a:rPr lang="en-IN" sz="2000" dirty="0">
                <a:latin typeface="+mn-lt"/>
              </a:rPr>
              <a:t>Feedback operation by detecting a write failure</a:t>
            </a:r>
          </a:p>
          <a:p>
            <a:endParaRPr lang="en-IN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047DB-83C9-C15D-E2B4-10FE9AB6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446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7F19-2AC2-05FC-956E-A0C2C903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Table for Write Energy Comparison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3D84D-3D0F-2518-F7CE-8D7F535D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30</a:t>
            </a:fld>
            <a:endParaRPr lang="en-IN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E30C8A40-EFF2-0F8E-BC50-F26C3EBE8C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0318081"/>
              </p:ext>
            </p:extLst>
          </p:nvPr>
        </p:nvGraphicFramePr>
        <p:xfrm>
          <a:off x="907026" y="2651760"/>
          <a:ext cx="10515600" cy="207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27396834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973519121"/>
                    </a:ext>
                  </a:extLst>
                </a:gridCol>
              </a:tblGrid>
              <a:tr h="1222859">
                <a:tc>
                  <a:txBody>
                    <a:bodyPr/>
                    <a:lstStyle/>
                    <a:p>
                      <a:r>
                        <a:rPr lang="en-US" dirty="0"/>
                        <a:t>%Age Difference In Write Energy Between SC-BCS And GSC0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%Age Difference In Write Energy Between SC-BCS And GSC1/3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502073"/>
                  </a:ext>
                </a:extLst>
              </a:tr>
              <a:tr h="856001">
                <a:tc>
                  <a:txBody>
                    <a:bodyPr/>
                    <a:lstStyle/>
                    <a:p>
                      <a:r>
                        <a:rPr lang="en-IN" dirty="0"/>
                        <a:t>SC-BCS is 42.27% 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SC-BCS is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88.4</a:t>
                      </a:r>
                      <a:r>
                        <a:rPr lang="en-IN" dirty="0"/>
                        <a:t>% lower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202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5878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7F19-2AC2-05FC-956E-A0C2C903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dirty="0"/>
              <a:t>Sizing of Transistors in SC-BCS circuit using Parametric Analysis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3D84D-3D0F-2518-F7CE-8D7F535D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31</a:t>
            </a:fld>
            <a:endParaRPr lang="en-IN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439A88D4-403C-6FD8-6C2E-50714F78A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6" y="2028156"/>
            <a:ext cx="1757436" cy="37288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3511A0B8-E84B-4615-0051-B25502C32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296" y="3008875"/>
            <a:ext cx="1845234" cy="16294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69A1B0-B212-16D8-8890-FD7CFD2B6941}"/>
              </a:ext>
            </a:extLst>
          </p:cNvPr>
          <p:cNvCxnSpPr>
            <a:cxnSpLocks/>
          </p:cNvCxnSpPr>
          <p:nvPr/>
        </p:nvCxnSpPr>
        <p:spPr>
          <a:xfrm flipH="1">
            <a:off x="2351314" y="4208106"/>
            <a:ext cx="841982" cy="870924"/>
          </a:xfrm>
          <a:prstGeom prst="straightConnector1">
            <a:avLst/>
          </a:prstGeom>
          <a:ln w="57150">
            <a:solidFill>
              <a:srgbClr val="BB246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12B7334F-A82A-A9F2-128A-3EB05206E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551444"/>
              </p:ext>
            </p:extLst>
          </p:nvPr>
        </p:nvGraphicFramePr>
        <p:xfrm>
          <a:off x="5399314" y="1799486"/>
          <a:ext cx="5803640" cy="4118607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901820">
                  <a:extLst>
                    <a:ext uri="{9D8B030D-6E8A-4147-A177-3AD203B41FA5}">
                      <a16:colId xmlns:a16="http://schemas.microsoft.com/office/drawing/2014/main" val="1555534297"/>
                    </a:ext>
                  </a:extLst>
                </a:gridCol>
                <a:gridCol w="2901820">
                  <a:extLst>
                    <a:ext uri="{9D8B030D-6E8A-4147-A177-3AD203B41FA5}">
                      <a16:colId xmlns:a16="http://schemas.microsoft.com/office/drawing/2014/main" val="3493523222"/>
                    </a:ext>
                  </a:extLst>
                </a:gridCol>
              </a:tblGrid>
              <a:tr h="386503">
                <a:tc>
                  <a:txBody>
                    <a:bodyPr/>
                    <a:lstStyle/>
                    <a:p>
                      <a:r>
                        <a:rPr lang="en-IN" dirty="0"/>
                        <a:t>PG</a:t>
                      </a:r>
                      <a:r>
                        <a:rPr lang="en-IN" baseline="-25000" dirty="0"/>
                        <a:t>L</a:t>
                      </a:r>
                      <a:r>
                        <a:rPr lang="en-IN" baseline="0" dirty="0"/>
                        <a:t> , PG</a:t>
                      </a:r>
                      <a:r>
                        <a:rPr lang="en-IN" baseline="-25000" dirty="0"/>
                        <a:t>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/>
                        <a:t>180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308200"/>
                  </a:ext>
                </a:extLst>
              </a:tr>
              <a:tr h="3865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/>
                        <a:t>PU</a:t>
                      </a:r>
                      <a:r>
                        <a:rPr lang="en-IN" b="1" baseline="-25000" dirty="0"/>
                        <a:t>L</a:t>
                      </a:r>
                      <a:r>
                        <a:rPr lang="en-IN" b="1" baseline="0" dirty="0"/>
                        <a:t> , PU</a:t>
                      </a:r>
                      <a:r>
                        <a:rPr lang="en-IN" b="1" baseline="-25000" dirty="0"/>
                        <a:t>R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/>
                        <a:t>160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523906"/>
                  </a:ext>
                </a:extLst>
              </a:tr>
              <a:tr h="3865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/>
                        <a:t>PD</a:t>
                      </a:r>
                      <a:r>
                        <a:rPr lang="en-IN" b="1" baseline="-25000" dirty="0"/>
                        <a:t>L</a:t>
                      </a:r>
                      <a:r>
                        <a:rPr lang="en-IN" b="1" baseline="0" dirty="0"/>
                        <a:t> , PD</a:t>
                      </a:r>
                      <a:r>
                        <a:rPr lang="en-IN" b="1" baseline="-25000" dirty="0"/>
                        <a:t>R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/>
                        <a:t>360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272946"/>
                  </a:ext>
                </a:extLst>
              </a:tr>
              <a:tr h="3865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/>
                        <a:t>MP</a:t>
                      </a:r>
                      <a:r>
                        <a:rPr lang="en-IN" b="1" baseline="-25000" dirty="0"/>
                        <a:t>L</a:t>
                      </a:r>
                      <a:r>
                        <a:rPr lang="en-IN" b="1" baseline="0" dirty="0"/>
                        <a:t> , MP</a:t>
                      </a:r>
                      <a:r>
                        <a:rPr lang="en-IN" b="1" baseline="-25000" dirty="0"/>
                        <a:t>R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/>
                        <a:t>240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823485"/>
                  </a:ext>
                </a:extLst>
              </a:tr>
              <a:tr h="386503">
                <a:tc>
                  <a:txBody>
                    <a:bodyPr/>
                    <a:lstStyle/>
                    <a:p>
                      <a:r>
                        <a:rPr lang="en-IN" b="1" dirty="0"/>
                        <a:t>MP</a:t>
                      </a:r>
                      <a:r>
                        <a:rPr lang="en-IN" b="1" baseline="-25000" dirty="0"/>
                        <a:t>F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/>
                        <a:t>240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159809"/>
                  </a:ext>
                </a:extLst>
              </a:tr>
              <a:tr h="581615">
                <a:tc>
                  <a:txBody>
                    <a:bodyPr/>
                    <a:lstStyle/>
                    <a:p>
                      <a:r>
                        <a:rPr lang="en-IN" b="1" dirty="0"/>
                        <a:t>Db, D Transistors in Write Driver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/>
                        <a:t>720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87046"/>
                  </a:ext>
                </a:extLst>
              </a:tr>
              <a:tr h="386503">
                <a:tc>
                  <a:txBody>
                    <a:bodyPr/>
                    <a:lstStyle/>
                    <a:p>
                      <a:r>
                        <a:rPr lang="en-IN" b="1" dirty="0"/>
                        <a:t>WFSC Nand 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/>
                        <a:t>3:2 using 45 nm Tech node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214260"/>
                  </a:ext>
                </a:extLst>
              </a:tr>
              <a:tr h="386503">
                <a:tc>
                  <a:txBody>
                    <a:bodyPr/>
                    <a:lstStyle/>
                    <a:p>
                      <a:r>
                        <a:rPr lang="en-IN" b="1" dirty="0"/>
                        <a:t>WFSC LO-SKEW Not 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/>
                        <a:t>1:1.5 using 45 nm Tech node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046238"/>
                  </a:ext>
                </a:extLst>
              </a:tr>
              <a:tr h="386503">
                <a:tc>
                  <a:txBody>
                    <a:bodyPr/>
                    <a:lstStyle/>
                    <a:p>
                      <a:r>
                        <a:rPr lang="en-IN" b="1" dirty="0"/>
                        <a:t>WFSC Pmos</a:t>
                      </a:r>
                      <a:r>
                        <a:rPr lang="en-IN" b="1" baseline="-25000" dirty="0"/>
                        <a:t>1,2,3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/>
                        <a:t>360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2226"/>
                  </a:ext>
                </a:extLst>
              </a:tr>
              <a:tr h="386503">
                <a:tc>
                  <a:txBody>
                    <a:bodyPr/>
                    <a:lstStyle/>
                    <a:p>
                      <a:r>
                        <a:rPr lang="en-IN" b="1" dirty="0"/>
                        <a:t>WFSC </a:t>
                      </a:r>
                      <a:r>
                        <a:rPr lang="en-IN" b="1" dirty="0" err="1"/>
                        <a:t>Nmos</a:t>
                      </a:r>
                      <a:r>
                        <a:rPr lang="en-IN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/>
                        <a:t>120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225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1068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7F19-2AC2-05FC-956E-A0C2C903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/>
              <a:t>Monte Carlo Simulation for delay at temp(120</a:t>
            </a:r>
            <a:r>
              <a:rPr lang="en-IN" sz="3200" baseline="30000" dirty="0"/>
              <a:t>oC</a:t>
            </a:r>
            <a:r>
              <a:rPr lang="en-IN" sz="3200" dirty="0"/>
              <a:t>), Vt variations of transistors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3D84D-3D0F-2518-F7CE-8D7F535D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32</a:t>
            </a:fld>
            <a:endParaRPr lang="en-IN"/>
          </a:p>
        </p:txBody>
      </p:sp>
      <p:pic>
        <p:nvPicPr>
          <p:cNvPr id="10" name="Picture 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0800221-DB8C-76A0-75DC-9B29A628AB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0" b="8603"/>
          <a:stretch/>
        </p:blipFill>
        <p:spPr>
          <a:xfrm>
            <a:off x="1971040" y="1699359"/>
            <a:ext cx="8829834" cy="40308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1875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7F19-2AC2-05FC-956E-A0C2C903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/>
              <a:t>Monte Carlo Simulation for delay at nominal temp, Vt variations </a:t>
            </a:r>
            <a:r>
              <a:rPr lang="en-IN" sz="3200"/>
              <a:t>of transistors</a:t>
            </a: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3D84D-3D0F-2518-F7CE-8D7F535D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33</a:t>
            </a:fld>
            <a:endParaRPr lang="en-IN"/>
          </a:p>
        </p:txBody>
      </p:sp>
      <p:pic>
        <p:nvPicPr>
          <p:cNvPr id="5" name="Picture 4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2075190C-80F0-B5E5-AFA3-73366A806D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6" b="6467"/>
          <a:stretch/>
        </p:blipFill>
        <p:spPr>
          <a:xfrm>
            <a:off x="1950720" y="1838960"/>
            <a:ext cx="8663901" cy="40715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1807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7F19-2AC2-05FC-956E-A0C2C903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91EFC-2953-9DE1-C8AD-FCE023CF2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901"/>
            <a:ext cx="10515600" cy="27245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 dirty="0">
                <a:latin typeface="+mn-lt"/>
              </a:rPr>
              <a:t>In our simulations, we achieved better T</a:t>
            </a:r>
            <a:r>
              <a:rPr lang="en-IN" sz="2400" baseline="-25000" dirty="0">
                <a:latin typeface="+mn-lt"/>
              </a:rPr>
              <a:t>WL </a:t>
            </a:r>
            <a:r>
              <a:rPr lang="en-IN" sz="2400" dirty="0">
                <a:latin typeface="+mn-lt"/>
              </a:rPr>
              <a:t>as compared to the proposed design in the paper by 2.48 ns or 64.92%.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latin typeface="+mn-lt"/>
              </a:rPr>
              <a:t>The overall write energy is 42.27% lower than GSC0 and 88.4% lower than GSC1/3. Hence, the proposed circuit is more energy efficient. </a:t>
            </a:r>
          </a:p>
          <a:p>
            <a:pPr marL="342900" indent="-342900">
              <a:buFont typeface="+mj-lt"/>
              <a:buAutoNum type="arabicPeriod"/>
            </a:pPr>
            <a:endParaRPr lang="en-IN" sz="24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3D84D-3D0F-2518-F7CE-8D7F535D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630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7F19-2AC2-05FC-956E-A0C2C903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FUTURE WORK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91EFC-2953-9DE1-C8AD-FCE023CF2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1341"/>
            <a:ext cx="10515600" cy="21740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3600" dirty="0">
                <a:latin typeface="+mn-lt"/>
              </a:rPr>
              <a:t>To study and calculate the write ability yield for high and low </a:t>
            </a:r>
            <a:r>
              <a:rPr lang="el-GR" sz="3600" dirty="0">
                <a:latin typeface="+mn-lt"/>
              </a:rPr>
              <a:t>σ</a:t>
            </a:r>
            <a:r>
              <a:rPr lang="en-IN" sz="3600" dirty="0">
                <a:latin typeface="+mn-lt"/>
              </a:rPr>
              <a:t> for the write assist circuits.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3D84D-3D0F-2518-F7CE-8D7F535D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190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7F19-2AC2-05FC-956E-A0C2C903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91EFC-2953-9DE1-C8AD-FCE023CF2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499"/>
            <a:ext cx="10515600" cy="456384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1800" u="sng" dirty="0">
                <a:solidFill>
                  <a:srgbClr val="0563C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https://www.researchgate.net/publication/348448154_Survey_on_Static_Random_Access_Memory#pf3</a:t>
            </a:r>
            <a:endParaRPr lang="en-IN" sz="1800" u="sng" dirty="0">
              <a:solidFill>
                <a:srgbClr val="0563C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800" u="sng" dirty="0">
                <a:solidFill>
                  <a:srgbClr val="0563C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https://www.eecg.utoronto.ca/~ali/papers/mag-win-15-process-variation.pdf</a:t>
            </a:r>
            <a:endParaRPr lang="en-IN" sz="1800" u="sng" dirty="0">
              <a:solidFill>
                <a:srgbClr val="0563C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800" dirty="0">
                <a:latin typeface="+mn-lt"/>
              </a:rPr>
              <a:t>Z. Guo et al., “A 10nm SRAM design using gate-modulated self-collapse write assist enabling 175mV VMIN reduction with negligible power overhead,” in Proc. </a:t>
            </a:r>
            <a:r>
              <a:rPr lang="en-IN" sz="1800" dirty="0" err="1">
                <a:latin typeface="+mn-lt"/>
              </a:rPr>
              <a:t>Symp</a:t>
            </a:r>
            <a:r>
              <a:rPr lang="en-IN" sz="1800" dirty="0">
                <a:latin typeface="+mn-lt"/>
              </a:rPr>
              <a:t>. VLSI Circuits, Jun. 2020, pp. 1–2.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>
                <a:latin typeface="+mn-lt"/>
              </a:rPr>
              <a:t>E. Karl, Z. Guo, Y.-G. Ng, J. Keane, U. Bhattacharya, and K. Zhang, “The impact of assist-circuit design for 22 nm SRAM and beyond,” in Proc. IEDM, 2012, pp. 25.1.1–24.1.4.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>
                <a:latin typeface="+mn-lt"/>
              </a:rPr>
              <a:t>K. Kim, H. Jeong, J. Park, and S.-O. Jung, “Transient cell supply voltage collapse write assist using charge redistribution,” IEEE Trans. Circuits Syst. II, Exp. Briefs, vol. 63, no. 10, pp. 964–968, Oct. 2016.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3D84D-3D0F-2518-F7CE-8D7F535D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818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A2D803-BEA0-4474-9553-E0F243CE6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37</a:t>
            </a:fld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60F8C8-403D-4731-8BF2-41A7AC4D08D4}"/>
              </a:ext>
            </a:extLst>
          </p:cNvPr>
          <p:cNvSpPr/>
          <p:nvPr/>
        </p:nvSpPr>
        <p:spPr>
          <a:xfrm>
            <a:off x="0" y="4599709"/>
            <a:ext cx="12192000" cy="2258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Core Sans C 45 Regular" panose="020B06030303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1031B1-6429-49AE-8223-76A4EF5EB5BE}"/>
              </a:ext>
            </a:extLst>
          </p:cNvPr>
          <p:cNvGrpSpPr/>
          <p:nvPr/>
        </p:nvGrpSpPr>
        <p:grpSpPr>
          <a:xfrm>
            <a:off x="991926" y="5122535"/>
            <a:ext cx="8456530" cy="1220428"/>
            <a:chOff x="1189206" y="4703095"/>
            <a:chExt cx="8456530" cy="12204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AAC4E6-5742-4A8C-A468-0434D2355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8286" y="4770195"/>
              <a:ext cx="254872" cy="25487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BF074D-0A0A-4D19-9BA7-A325D80975A0}"/>
                </a:ext>
              </a:extLst>
            </p:cNvPr>
            <p:cNvSpPr/>
            <p:nvPr/>
          </p:nvSpPr>
          <p:spPr>
            <a:xfrm>
              <a:off x="1548231" y="4730873"/>
              <a:ext cx="324108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Core Sans C 45 Regular" panose="020B06030303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https://www.facebook.com/IIITBofficial/</a:t>
              </a:r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Core Sans C 45 Regular" panose="020B0603030302020204" pitchFamily="34" charset="0"/>
                </a:rPr>
                <a:t> 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761A78-F75F-41DF-8911-1498EEFB28AB}"/>
                </a:ext>
              </a:extLst>
            </p:cNvPr>
            <p:cNvSpPr/>
            <p:nvPr/>
          </p:nvSpPr>
          <p:spPr>
            <a:xfrm>
              <a:off x="6296751" y="4703095"/>
              <a:ext cx="258538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Core Sans C 45 Regular" panose="020B0603030302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https://twitter.com/IIITB_official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  <a:latin typeface="Core Sans C 45 Regular" panose="020B06030303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23F839-A891-489E-B707-CDD631D7E58B}"/>
                </a:ext>
              </a:extLst>
            </p:cNvPr>
            <p:cNvSpPr/>
            <p:nvPr/>
          </p:nvSpPr>
          <p:spPr>
            <a:xfrm>
              <a:off x="1499604" y="5158634"/>
              <a:ext cx="386881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Core Sans C 45 Regular" panose="020B0603030302020204" pitchFamily="34" charset="0"/>
                </a:rPr>
                <a:t> </a:t>
              </a:r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Core Sans C 45 Regular" panose="020B060303030202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https://www.linkedin.com/school/iiit-bangalore/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  <a:latin typeface="Core Sans C 45 Regular" panose="020B06030303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B6B827-0DCC-4692-B5F8-45BA25577405}"/>
                </a:ext>
              </a:extLst>
            </p:cNvPr>
            <p:cNvSpPr/>
            <p:nvPr/>
          </p:nvSpPr>
          <p:spPr>
            <a:xfrm>
              <a:off x="6293280" y="5164723"/>
              <a:ext cx="335245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Core Sans C 45 Regular" panose="020B060303030202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https://www.youtube.com/user/iiitbmedia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  <a:latin typeface="Core Sans C 45 Regular" panose="020B0603030302020204" pitchFamily="34" charset="0"/>
              </a:endParaRPr>
            </a:p>
          </p:txBody>
        </p:sp>
        <p:pic>
          <p:nvPicPr>
            <p:cNvPr id="10" name="Picture 3" descr="C:\Users\MEDIA CENTER\Desktop\instagram-logos-png-images-free-download-2.png">
              <a:extLst>
                <a:ext uri="{FF2B5EF4-FFF2-40B4-BE49-F238E27FC236}">
                  <a16:creationId xmlns:a16="http://schemas.microsoft.com/office/drawing/2014/main" id="{95218132-89BC-47F7-91BD-51166ED94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00" y="5652589"/>
              <a:ext cx="270934" cy="270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C70BA9-7137-44D0-9122-6A401FEDA912}"/>
                </a:ext>
              </a:extLst>
            </p:cNvPr>
            <p:cNvSpPr/>
            <p:nvPr/>
          </p:nvSpPr>
          <p:spPr>
            <a:xfrm>
              <a:off x="1583028" y="5580812"/>
              <a:ext cx="330064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Core Sans C 45 Regular" panose="020B0603030302020204" pitchFamily="34" charset="0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https://www.instagram.com/iiitb_official/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  <a:latin typeface="Core Sans C 45 Regular" panose="020B0603030302020204" pitchFamily="34" charset="0"/>
              </a:endParaRPr>
            </a:p>
          </p:txBody>
        </p:sp>
        <p:pic>
          <p:nvPicPr>
            <p:cNvPr id="12" name="Picture 4" descr="C:\Users\MEDIA CENTER\Desktop\hd-youtube-logo-png-transparent-background-20.png">
              <a:extLst>
                <a:ext uri="{FF2B5EF4-FFF2-40B4-BE49-F238E27FC236}">
                  <a16:creationId xmlns:a16="http://schemas.microsoft.com/office/drawing/2014/main" id="{1961945D-184E-42BA-8750-0B0CF854E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5420" y="5192565"/>
              <a:ext cx="349251" cy="349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 descr="C:\Users\MEDIA CENTER\Desktop\twitter_PNG3.png">
              <a:extLst>
                <a:ext uri="{FF2B5EF4-FFF2-40B4-BE49-F238E27FC236}">
                  <a16:creationId xmlns:a16="http://schemas.microsoft.com/office/drawing/2014/main" id="{3B31BD2D-DE7B-4EBF-BE4B-70F6418DB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4714" y="4748949"/>
              <a:ext cx="375885" cy="375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C:\Users\MEDIA CENTER\Desktop\Popular_Social_Media-22-512 (1).png">
              <a:extLst>
                <a:ext uri="{FF2B5EF4-FFF2-40B4-BE49-F238E27FC236}">
                  <a16:creationId xmlns:a16="http://schemas.microsoft.com/office/drawing/2014/main" id="{B1ABBE1D-3535-4330-B70B-783908E681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206" y="5141061"/>
              <a:ext cx="469195" cy="469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32DAA26-0879-46F7-BF44-F1DC6D9CA6C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1300" y="5122535"/>
            <a:ext cx="1196762" cy="1196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B6E76D-CC18-4344-8E31-F87E6ADE375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0793" y="819021"/>
            <a:ext cx="4987269" cy="345521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7" name="Picture 4" descr="Image result for IIITB logo">
            <a:extLst>
              <a:ext uri="{FF2B5EF4-FFF2-40B4-BE49-F238E27FC236}">
                <a16:creationId xmlns:a16="http://schemas.microsoft.com/office/drawing/2014/main" id="{FBD8A537-070D-4B3A-AA8F-B9959A690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4234" y="885344"/>
            <a:ext cx="1166784" cy="96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ED8FD8A-D72D-48D0-8657-511B38BA2E5B}"/>
              </a:ext>
            </a:extLst>
          </p:cNvPr>
          <p:cNvSpPr txBox="1"/>
          <p:nvPr/>
        </p:nvSpPr>
        <p:spPr>
          <a:xfrm>
            <a:off x="885563" y="2075479"/>
            <a:ext cx="52777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Core Sans C 75 ExtraBold" panose="020B0603030302020204" pitchFamily="34" charset="0"/>
                <a:cs typeface="Segoe UI" panose="020B0502040204020203" pitchFamily="34" charset="0"/>
              </a:rPr>
              <a:t>International Institute of Information Technology Bangalore</a:t>
            </a:r>
          </a:p>
          <a:p>
            <a:pPr algn="ctr"/>
            <a:endParaRPr lang="en-IN" sz="1600" dirty="0">
              <a:latin typeface="Core Sans C 45 Regular" panose="020B0603030302020204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dirty="0">
                <a:latin typeface="Core Sans C 45 Regular" panose="020B0603030302020204" pitchFamily="34" charset="0"/>
                <a:cs typeface="Segoe UI" panose="020B0502040204020203" pitchFamily="34" charset="0"/>
              </a:rPr>
              <a:t>26/C, Electronics City, </a:t>
            </a:r>
            <a:r>
              <a:rPr lang="en-IN" sz="1600" dirty="0" err="1">
                <a:latin typeface="Core Sans C 45 Regular" panose="020B0603030302020204" pitchFamily="34" charset="0"/>
                <a:cs typeface="Segoe UI" panose="020B0502040204020203" pitchFamily="34" charset="0"/>
              </a:rPr>
              <a:t>Hosur</a:t>
            </a:r>
            <a:r>
              <a:rPr lang="en-IN" sz="1600" dirty="0">
                <a:latin typeface="Core Sans C 45 Regular" panose="020B0603030302020204" pitchFamily="34" charset="0"/>
                <a:cs typeface="Segoe UI" panose="020B0502040204020203" pitchFamily="34" charset="0"/>
              </a:rPr>
              <a:t> Road, </a:t>
            </a:r>
          </a:p>
          <a:p>
            <a:pPr algn="ctr">
              <a:lnSpc>
                <a:spcPct val="150000"/>
              </a:lnSpc>
            </a:pPr>
            <a:r>
              <a:rPr lang="en-IN" sz="1600" dirty="0">
                <a:latin typeface="Core Sans C 45 Regular" panose="020B0603030302020204" pitchFamily="34" charset="0"/>
                <a:cs typeface="Segoe UI" panose="020B0502040204020203" pitchFamily="34" charset="0"/>
              </a:rPr>
              <a:t>Bengaluru – 560 100, Karnataka, India</a:t>
            </a:r>
          </a:p>
          <a:p>
            <a:pPr algn="ctr">
              <a:lnSpc>
                <a:spcPct val="150000"/>
              </a:lnSpc>
            </a:pPr>
            <a:r>
              <a:rPr lang="en-IN" sz="1600" dirty="0">
                <a:latin typeface="Core Sans C 45 Regular" panose="020B0603030302020204" pitchFamily="34" charset="0"/>
                <a:cs typeface="Segoe UI" panose="020B0502040204020203" pitchFamily="34" charset="0"/>
                <a:hlinkClick r:id="rId15"/>
              </a:rPr>
              <a:t>www.iiitb.ac.in</a:t>
            </a:r>
            <a:r>
              <a:rPr lang="en-IN" sz="1600" dirty="0">
                <a:latin typeface="Core Sans C 45 Regular" panose="020B0603030302020204" pitchFamily="34" charset="0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9850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B4F2-7BBE-43A8-8B68-0F1FBA54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SRAM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413F3-8D03-4791-BE85-7229A5279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340" y="2108718"/>
            <a:ext cx="10515600" cy="3788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+mn-lt"/>
              </a:rPr>
              <a:t>Static random-access memory </a:t>
            </a:r>
            <a:r>
              <a:rPr lang="en-US" sz="1800" dirty="0">
                <a:latin typeface="+mn-lt"/>
              </a:rPr>
              <a:t>(static RAM or SRAM) is a type of </a:t>
            </a:r>
            <a:r>
              <a:rPr lang="en-US" sz="1800" b="1" dirty="0">
                <a:latin typeface="+mn-lt"/>
              </a:rPr>
              <a:t>random-access memory (RAM) </a:t>
            </a:r>
            <a:r>
              <a:rPr lang="en-US" sz="1800" dirty="0">
                <a:latin typeface="+mn-lt"/>
              </a:rPr>
              <a:t>that uses </a:t>
            </a:r>
            <a:r>
              <a:rPr lang="en-US" sz="1800" b="1" dirty="0">
                <a:latin typeface="+mn-lt"/>
              </a:rPr>
              <a:t>latching circuitry (flip-flop) </a:t>
            </a:r>
            <a:r>
              <a:rPr lang="en-US" sz="1800" dirty="0">
                <a:latin typeface="+mn-lt"/>
              </a:rPr>
              <a:t>to store each bit. SRAM will </a:t>
            </a:r>
            <a:r>
              <a:rPr lang="en-US" sz="1800" b="1" dirty="0">
                <a:latin typeface="+mn-lt"/>
              </a:rPr>
              <a:t>hold its data permanently in the presence of power</a:t>
            </a:r>
            <a:r>
              <a:rPr lang="en-US" sz="1800" dirty="0">
                <a:latin typeface="+mn-lt"/>
              </a:rPr>
              <a:t>, but data is lost as soon as power is removed.</a:t>
            </a:r>
          </a:p>
          <a:p>
            <a:pPr marL="0" indent="0">
              <a:buNone/>
            </a:pPr>
            <a:endParaRPr lang="en-IN" sz="1800" dirty="0">
              <a:latin typeface="+mn-lt"/>
            </a:endParaRP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SRAM is a popular choice for microcontrollers when </a:t>
            </a:r>
            <a:r>
              <a:rPr lang="en-US" sz="1800" b="1" dirty="0">
                <a:latin typeface="+mn-lt"/>
              </a:rPr>
              <a:t>fast and efficient operations with low power </a:t>
            </a:r>
            <a:r>
              <a:rPr lang="en-US" sz="1800" dirty="0">
                <a:latin typeface="+mn-lt"/>
              </a:rPr>
              <a:t>consumption are needed. In computer systems, it is commonly used as the </a:t>
            </a:r>
            <a:r>
              <a:rPr lang="en-US" sz="1800" b="1" dirty="0">
                <a:latin typeface="+mn-lt"/>
              </a:rPr>
              <a:t>primary working memory,</a:t>
            </a:r>
            <a:r>
              <a:rPr lang="en-US" sz="1800" dirty="0">
                <a:latin typeface="+mn-lt"/>
              </a:rPr>
              <a:t> including the internal registers and cache of a CPU.</a:t>
            </a:r>
            <a:endParaRPr lang="en-IN" sz="12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E1230-E6C1-46E4-887A-A93E8E81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1502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B4F2-7BBE-43A8-8B68-0F1FBA54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6T SRAM CELL – </a:t>
            </a:r>
            <a:r>
              <a:rPr lang="en-IN" sz="3200" dirty="0"/>
              <a:t>READ OPERATION</a:t>
            </a:r>
            <a:endParaRPr lang="en-IN" dirty="0"/>
          </a:p>
        </p:txBody>
      </p:sp>
      <p:pic>
        <p:nvPicPr>
          <p:cNvPr id="6" name="Content Placeholder 5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38CB59F3-E859-98EA-56CF-225CDDE11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4176"/>
          <a:stretch/>
        </p:blipFill>
        <p:spPr>
          <a:xfrm>
            <a:off x="5648326" y="2380925"/>
            <a:ext cx="5844093" cy="295498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E1230-E6C1-46E4-887A-A93E8E81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5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A9CBA3-9C19-1DF4-C35E-5AA868E04B59}"/>
              </a:ext>
            </a:extLst>
          </p:cNvPr>
          <p:cNvSpPr txBox="1"/>
          <p:nvPr/>
        </p:nvSpPr>
        <p:spPr>
          <a:xfrm>
            <a:off x="1057853" y="1758612"/>
            <a:ext cx="4590473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Pre charge BL and BLB to HIGH.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Turn on WL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BL or BLB pulled down to 0 based on Q</a:t>
            </a:r>
            <a:r>
              <a:rPr lang="en-IN" baseline="-25000" dirty="0"/>
              <a:t>L</a:t>
            </a:r>
            <a:r>
              <a:rPr lang="en-IN" dirty="0"/>
              <a:t> and Q</a:t>
            </a:r>
            <a:r>
              <a:rPr lang="en-IN" baseline="-25000" dirty="0"/>
              <a:t>R</a:t>
            </a:r>
            <a:r>
              <a:rPr lang="en-IN" dirty="0"/>
              <a:t>. So, for </a:t>
            </a:r>
            <a:r>
              <a:rPr lang="en-IN" dirty="0" err="1"/>
              <a:t>eg</a:t>
            </a:r>
            <a:r>
              <a:rPr lang="en-IN" dirty="0"/>
              <a:t> – if Q</a:t>
            </a:r>
            <a:r>
              <a:rPr lang="en-IN" baseline="-25000" dirty="0"/>
              <a:t>L</a:t>
            </a:r>
            <a:r>
              <a:rPr lang="en-IN" dirty="0"/>
              <a:t>=0, Q</a:t>
            </a:r>
            <a:r>
              <a:rPr lang="en-IN" baseline="-25000" dirty="0"/>
              <a:t>R</a:t>
            </a:r>
            <a:r>
              <a:rPr lang="en-IN" dirty="0"/>
              <a:t>=1, BL discharges via PG</a:t>
            </a:r>
            <a:r>
              <a:rPr lang="en-IN" baseline="-25000" dirty="0"/>
              <a:t>L</a:t>
            </a:r>
            <a:r>
              <a:rPr lang="en-IN" dirty="0"/>
              <a:t> , PD</a:t>
            </a:r>
            <a:r>
              <a:rPr lang="en-IN" baseline="-25000" dirty="0"/>
              <a:t>L, </a:t>
            </a:r>
            <a:r>
              <a:rPr lang="en-IN" dirty="0"/>
              <a:t>GND; and; BLB stays HIGH but Q</a:t>
            </a:r>
            <a:r>
              <a:rPr lang="en-IN" baseline="-25000" dirty="0"/>
              <a:t>L </a:t>
            </a:r>
            <a:r>
              <a:rPr lang="en-IN" dirty="0"/>
              <a:t>bumps up slightly. </a:t>
            </a:r>
          </a:p>
          <a:p>
            <a:pPr>
              <a:lnSpc>
                <a:spcPct val="150000"/>
              </a:lnSpc>
            </a:pPr>
            <a:r>
              <a:rPr lang="en-IN" b="1" dirty="0"/>
              <a:t>NOTE – </a:t>
            </a:r>
            <a:r>
              <a:rPr lang="en-IN" dirty="0"/>
              <a:t>In order to prevent Q from changing its value, </a:t>
            </a:r>
            <a:r>
              <a:rPr lang="en-IN" b="1" dirty="0">
                <a:solidFill>
                  <a:srgbClr val="BB2461"/>
                </a:solidFill>
              </a:rPr>
              <a:t>strength of PD</a:t>
            </a:r>
            <a:r>
              <a:rPr lang="en-IN" b="1" baseline="-25000" dirty="0">
                <a:solidFill>
                  <a:srgbClr val="BB2461"/>
                </a:solidFill>
              </a:rPr>
              <a:t>L</a:t>
            </a:r>
            <a:r>
              <a:rPr lang="en-IN" b="1" dirty="0">
                <a:solidFill>
                  <a:srgbClr val="BB2461"/>
                </a:solidFill>
              </a:rPr>
              <a:t> &gt; PG</a:t>
            </a:r>
            <a:r>
              <a:rPr lang="en-IN" b="1" baseline="-25000" dirty="0">
                <a:solidFill>
                  <a:srgbClr val="BB2461"/>
                </a:solidFill>
              </a:rPr>
              <a:t>L</a:t>
            </a:r>
            <a:r>
              <a:rPr lang="en-IN" dirty="0"/>
              <a:t>, that is, ON resistance of PD</a:t>
            </a:r>
            <a:r>
              <a:rPr lang="en-IN" baseline="-25000" dirty="0"/>
              <a:t>L</a:t>
            </a:r>
            <a:r>
              <a:rPr lang="en-IN" dirty="0"/>
              <a:t> &lt; PG</a:t>
            </a:r>
            <a:r>
              <a:rPr lang="en-IN" baseline="-25000" dirty="0"/>
              <a:t>L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5193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B4F2-7BBE-43A8-8B68-0F1FBA54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6T SRAM CELL – </a:t>
            </a:r>
            <a:r>
              <a:rPr lang="en-IN" sz="3200" dirty="0"/>
              <a:t>WRITE OPERATION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E1230-E6C1-46E4-887A-A93E8E81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6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A9CBA3-9C19-1DF4-C35E-5AA868E04B59}"/>
              </a:ext>
            </a:extLst>
          </p:cNvPr>
          <p:cNvSpPr txBox="1"/>
          <p:nvPr/>
        </p:nvSpPr>
        <p:spPr>
          <a:xfrm>
            <a:off x="1057853" y="1758612"/>
            <a:ext cx="4590473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Drive BL and BLB to necessary values.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Turn on WL.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BL or BLB will drive Q</a:t>
            </a:r>
            <a:r>
              <a:rPr lang="en-IN" baseline="-25000" dirty="0"/>
              <a:t>L</a:t>
            </a:r>
            <a:r>
              <a:rPr lang="en-IN" dirty="0"/>
              <a:t> and Q</a:t>
            </a:r>
            <a:r>
              <a:rPr lang="en-IN" baseline="-25000" dirty="0"/>
              <a:t>R </a:t>
            </a:r>
            <a:r>
              <a:rPr lang="en-IN" dirty="0"/>
              <a:t>with new values. So, for </a:t>
            </a:r>
            <a:r>
              <a:rPr lang="en-IN" dirty="0" err="1"/>
              <a:t>eg</a:t>
            </a:r>
            <a:r>
              <a:rPr lang="en-IN" dirty="0"/>
              <a:t> – if Q</a:t>
            </a:r>
            <a:r>
              <a:rPr lang="en-IN" baseline="-25000" dirty="0"/>
              <a:t>L</a:t>
            </a:r>
            <a:r>
              <a:rPr lang="en-IN" dirty="0"/>
              <a:t>=0, Q</a:t>
            </a:r>
            <a:r>
              <a:rPr lang="en-IN" baseline="-25000" dirty="0"/>
              <a:t>R</a:t>
            </a:r>
            <a:r>
              <a:rPr lang="en-IN" dirty="0"/>
              <a:t>=1, BL =1 and BLB =0, This would force Q</a:t>
            </a:r>
            <a:r>
              <a:rPr lang="en-IN" baseline="-25000" dirty="0"/>
              <a:t>R </a:t>
            </a:r>
            <a:r>
              <a:rPr lang="en-IN" dirty="0"/>
              <a:t>to low and Q</a:t>
            </a:r>
            <a:r>
              <a:rPr lang="en-IN" baseline="-25000" dirty="0"/>
              <a:t>R</a:t>
            </a:r>
            <a:r>
              <a:rPr lang="en-IN" dirty="0"/>
              <a:t> to high. </a:t>
            </a:r>
          </a:p>
          <a:p>
            <a:pPr>
              <a:lnSpc>
                <a:spcPct val="150000"/>
              </a:lnSpc>
            </a:pPr>
            <a:r>
              <a:rPr lang="en-IN" b="1" dirty="0"/>
              <a:t>NOTE – </a:t>
            </a:r>
            <a:r>
              <a:rPr lang="en-IN" b="1" dirty="0">
                <a:solidFill>
                  <a:srgbClr val="BB2461"/>
                </a:solidFill>
              </a:rPr>
              <a:t>Strength of PGL &gt; PUL</a:t>
            </a:r>
            <a:r>
              <a:rPr lang="en-IN" dirty="0"/>
              <a:t>, that is, ON resistance of PG</a:t>
            </a:r>
            <a:r>
              <a:rPr lang="en-IN" baseline="-25000" dirty="0"/>
              <a:t>L</a:t>
            </a:r>
            <a:r>
              <a:rPr lang="en-IN" dirty="0"/>
              <a:t> &lt; PU</a:t>
            </a:r>
            <a:r>
              <a:rPr lang="en-IN" baseline="-25000" dirty="0"/>
              <a:t>L</a:t>
            </a:r>
            <a:r>
              <a:rPr lang="en-IN" dirty="0"/>
              <a:t>.</a:t>
            </a: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7030A0"/>
                </a:solidFill>
              </a:rPr>
              <a:t>Hence strength of PD</a:t>
            </a:r>
            <a:r>
              <a:rPr lang="en-IN" b="1" baseline="-25000" dirty="0">
                <a:solidFill>
                  <a:srgbClr val="7030A0"/>
                </a:solidFill>
              </a:rPr>
              <a:t>L</a:t>
            </a:r>
            <a:r>
              <a:rPr lang="en-IN" b="1" dirty="0">
                <a:solidFill>
                  <a:srgbClr val="7030A0"/>
                </a:solidFill>
              </a:rPr>
              <a:t> &gt; PG</a:t>
            </a:r>
            <a:r>
              <a:rPr lang="en-IN" b="1" baseline="-25000" dirty="0">
                <a:solidFill>
                  <a:srgbClr val="7030A0"/>
                </a:solidFill>
              </a:rPr>
              <a:t>L </a:t>
            </a:r>
            <a:r>
              <a:rPr lang="en-IN" b="1" dirty="0">
                <a:solidFill>
                  <a:srgbClr val="7030A0"/>
                </a:solidFill>
              </a:rPr>
              <a:t>&gt; PU</a:t>
            </a:r>
            <a:r>
              <a:rPr lang="en-IN" b="1" baseline="-25000" dirty="0">
                <a:solidFill>
                  <a:srgbClr val="7030A0"/>
                </a:solidFill>
              </a:rPr>
              <a:t>L</a:t>
            </a:r>
            <a:r>
              <a:rPr lang="en-IN" b="1" dirty="0">
                <a:solidFill>
                  <a:srgbClr val="7030A0"/>
                </a:solidFill>
              </a:rPr>
              <a:t>.</a:t>
            </a:r>
          </a:p>
        </p:txBody>
      </p:sp>
      <p:pic>
        <p:nvPicPr>
          <p:cNvPr id="8" name="Content Placeholder 5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3C9A2C3A-BB46-FEE3-9E89-AC76C8415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4176"/>
          <a:stretch/>
        </p:blipFill>
        <p:spPr>
          <a:xfrm>
            <a:off x="5648326" y="2380925"/>
            <a:ext cx="5844093" cy="295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09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B4F2-7BBE-43A8-8B68-0F1FBA54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E1230-E6C1-46E4-887A-A93E8E81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7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A9CBA3-9C19-1DF4-C35E-5AA868E04B59}"/>
              </a:ext>
            </a:extLst>
          </p:cNvPr>
          <p:cNvSpPr txBox="1"/>
          <p:nvPr/>
        </p:nvSpPr>
        <p:spPr>
          <a:xfrm>
            <a:off x="907026" y="1756240"/>
            <a:ext cx="10373684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achieve energy efficiency in System-on-Chip designs imperative for applications like wearables and bio-implant devices, lowering the supply voltage NEAR to the threshold voltage (V</a:t>
            </a:r>
            <a:r>
              <a:rPr lang="en-US" baseline="-25000" dirty="0"/>
              <a:t>th</a:t>
            </a:r>
            <a:r>
              <a:rPr lang="en-US" dirty="0"/>
              <a:t>) is the most effective approach. However, this is limited by the minimum operating voltage (V</a:t>
            </a:r>
            <a:r>
              <a:rPr lang="en-US" baseline="-25000" dirty="0"/>
              <a:t>MIN</a:t>
            </a:r>
            <a:r>
              <a:rPr lang="en-US" dirty="0"/>
              <a:t>) of the SRAM, which depends on the balance between its read-stability and write-ability as well as area constraints.</a:t>
            </a:r>
          </a:p>
          <a:p>
            <a:pPr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Some previous works utilising the CV</a:t>
            </a:r>
            <a:r>
              <a:rPr lang="en-IN" baseline="-25000" dirty="0"/>
              <a:t>DD </a:t>
            </a:r>
            <a:r>
              <a:rPr lang="en-IN" dirty="0"/>
              <a:t>collapse, Negative </a:t>
            </a:r>
            <a:r>
              <a:rPr lang="en-IN" dirty="0" err="1"/>
              <a:t>bitline</a:t>
            </a:r>
            <a:r>
              <a:rPr lang="en-IN" dirty="0"/>
              <a:t> (NBL) concept and Gate modulated self-collapse (GSC) have been implemented but they do no offer significant improvements in energy efficiency.</a:t>
            </a:r>
          </a:p>
          <a:p>
            <a:pPr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BB2461"/>
                </a:solidFill>
              </a:rPr>
              <a:t>This paper’s work aims to provide a design that would not only improve V</a:t>
            </a:r>
            <a:r>
              <a:rPr lang="en-IN" b="1" baseline="-25000" dirty="0">
                <a:solidFill>
                  <a:srgbClr val="BB2461"/>
                </a:solidFill>
              </a:rPr>
              <a:t>MIN </a:t>
            </a:r>
            <a:r>
              <a:rPr lang="en-IN" b="1" dirty="0">
                <a:solidFill>
                  <a:srgbClr val="BB2461"/>
                </a:solidFill>
              </a:rPr>
              <a:t>but also use minimal write energy while doing so.</a:t>
            </a:r>
          </a:p>
        </p:txBody>
      </p:sp>
    </p:spTree>
    <p:extLst>
      <p:ext uri="{BB962C8B-B14F-4D97-AF65-F5344CB8AC3E}">
        <p14:creationId xmlns:p14="http://schemas.microsoft.com/office/powerpoint/2010/main" val="643226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18E4-3111-A834-01C3-3CAA74661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/>
              <a:t>PREVIOUS WORKS 1 </a:t>
            </a:r>
            <a:r>
              <a:rPr lang="en-IN"/>
              <a:t>– SB-TVC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2C69F-4371-596B-1442-75E4C7925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8</a:t>
            </a:fld>
            <a:endParaRPr lang="en-IN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8DC8DFAD-BDD4-BB2B-BE66-5260B3E860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" t="4480" r="1" b="4471"/>
          <a:stretch/>
        </p:blipFill>
        <p:spPr>
          <a:xfrm>
            <a:off x="7949149" y="4105469"/>
            <a:ext cx="2014634" cy="16141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B71C258-EC20-478A-D5E1-0532200CA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149" y="1656122"/>
            <a:ext cx="2014634" cy="17728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61ABFF-B971-4486-C6E6-EFCA87375444}"/>
              </a:ext>
            </a:extLst>
          </p:cNvPr>
          <p:cNvCxnSpPr>
            <a:cxnSpLocks/>
          </p:cNvCxnSpPr>
          <p:nvPr/>
        </p:nvCxnSpPr>
        <p:spPr>
          <a:xfrm>
            <a:off x="6503437" y="2099388"/>
            <a:ext cx="119431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A21FE57-0BCF-2554-E171-4D6AE42F3AEB}"/>
              </a:ext>
            </a:extLst>
          </p:cNvPr>
          <p:cNvSpPr txBox="1">
            <a:spLocks/>
          </p:cNvSpPr>
          <p:nvPr/>
        </p:nvSpPr>
        <p:spPr>
          <a:xfrm>
            <a:off x="907026" y="1787696"/>
            <a:ext cx="5680386" cy="4104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+mn-lt"/>
              </a:rPr>
              <a:t>Write Assist Circuit - </a:t>
            </a:r>
            <a:r>
              <a:rPr lang="en-US" sz="1800" b="1" dirty="0">
                <a:solidFill>
                  <a:srgbClr val="BB2461"/>
                </a:solidFill>
                <a:latin typeface="+mn-lt"/>
              </a:rPr>
              <a:t>Strong-bias Transient CVDD Collapse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+mn-lt"/>
              </a:rPr>
              <a:t>CV</a:t>
            </a:r>
            <a:r>
              <a:rPr lang="en-US" sz="1800" baseline="-25000" dirty="0">
                <a:latin typeface="+mn-lt"/>
              </a:rPr>
              <a:t>DD </a:t>
            </a:r>
            <a:r>
              <a:rPr lang="en-US" sz="1800" dirty="0">
                <a:latin typeface="+mn-lt"/>
              </a:rPr>
              <a:t>lowered by voltage divider of </a:t>
            </a:r>
            <a:r>
              <a:rPr lang="en-US" sz="1800" dirty="0" err="1">
                <a:latin typeface="+mn-lt"/>
              </a:rPr>
              <a:t>nMOS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 err="1">
                <a:latin typeface="+mn-lt"/>
              </a:rPr>
              <a:t>pMOS</a:t>
            </a:r>
            <a:r>
              <a:rPr lang="en-US" sz="1800" dirty="0">
                <a:latin typeface="+mn-lt"/>
              </a:rPr>
              <a:t> transistors.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b="1" dirty="0">
                <a:latin typeface="+mn-lt"/>
              </a:rPr>
              <a:t>DISADV - Consumes significant write energy. </a:t>
            </a:r>
            <a:r>
              <a:rPr lang="en-US" sz="1800" dirty="0">
                <a:latin typeface="+mn-lt"/>
              </a:rPr>
              <a:t>This is because of the large static current that would flow through the write assist circuit due to the </a:t>
            </a:r>
            <a:r>
              <a:rPr lang="en-US" sz="1800" dirty="0" err="1">
                <a:latin typeface="+mn-lt"/>
              </a:rPr>
              <a:t>pMOS</a:t>
            </a:r>
            <a:r>
              <a:rPr lang="en-US" sz="1800" dirty="0">
                <a:latin typeface="+mn-lt"/>
              </a:rPr>
              <a:t> being always ON and </a:t>
            </a:r>
            <a:r>
              <a:rPr lang="en-US" sz="1800" dirty="0" err="1">
                <a:latin typeface="+mn-lt"/>
              </a:rPr>
              <a:t>nMOS</a:t>
            </a:r>
            <a:r>
              <a:rPr lang="en-US" sz="1800" dirty="0">
                <a:latin typeface="+mn-lt"/>
              </a:rPr>
              <a:t> being ON due to Enable.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0275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18E4-3111-A834-01C3-3CAA74661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PREVIOUS WORKS 2 </a:t>
            </a:r>
            <a:r>
              <a:rPr lang="en-IN" dirty="0"/>
              <a:t>– PP-TVC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2C69F-4371-596B-1442-75E4C7925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9</a:t>
            </a:fld>
            <a:endParaRPr lang="en-IN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8DC8DFAD-BDD4-BB2B-BE66-5260B3E860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" t="4480" r="1" b="4471"/>
          <a:stretch/>
        </p:blipFill>
        <p:spPr>
          <a:xfrm>
            <a:off x="7949149" y="4105469"/>
            <a:ext cx="2014634" cy="16141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71C258-EC20-478A-D5E1-0532200CA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9149" y="1927232"/>
            <a:ext cx="2014634" cy="12306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61ABFF-B971-4486-C6E6-EFCA87375444}"/>
              </a:ext>
            </a:extLst>
          </p:cNvPr>
          <p:cNvCxnSpPr>
            <a:cxnSpLocks/>
          </p:cNvCxnSpPr>
          <p:nvPr/>
        </p:nvCxnSpPr>
        <p:spPr>
          <a:xfrm>
            <a:off x="6587412" y="2090057"/>
            <a:ext cx="111967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D3FD0D-13B5-2EA2-D574-2322E13AE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26" y="1806358"/>
            <a:ext cx="5680386" cy="4104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+mn-lt"/>
              </a:rPr>
              <a:t>Write Assist Circuit - </a:t>
            </a:r>
            <a:r>
              <a:rPr lang="en-US" sz="1800" b="1" dirty="0">
                <a:solidFill>
                  <a:srgbClr val="BB2461"/>
                </a:solidFill>
                <a:latin typeface="+mn-lt"/>
              </a:rPr>
              <a:t>Pulsed-</a:t>
            </a:r>
            <a:r>
              <a:rPr lang="en-US" sz="1800" b="1" dirty="0" err="1">
                <a:solidFill>
                  <a:srgbClr val="BB2461"/>
                </a:solidFill>
                <a:latin typeface="+mn-lt"/>
              </a:rPr>
              <a:t>pMOS</a:t>
            </a:r>
            <a:r>
              <a:rPr lang="en-US" sz="1800" b="1" dirty="0">
                <a:solidFill>
                  <a:srgbClr val="BB2461"/>
                </a:solidFill>
                <a:latin typeface="+mn-lt"/>
              </a:rPr>
              <a:t> Transient CV</a:t>
            </a:r>
            <a:r>
              <a:rPr lang="en-US" sz="1800" b="1" baseline="-25000" dirty="0">
                <a:solidFill>
                  <a:srgbClr val="BB2461"/>
                </a:solidFill>
                <a:latin typeface="+mn-lt"/>
              </a:rPr>
              <a:t>DD</a:t>
            </a:r>
            <a:r>
              <a:rPr lang="en-US" sz="1800" b="1" dirty="0">
                <a:solidFill>
                  <a:srgbClr val="BB2461"/>
                </a:solidFill>
                <a:latin typeface="+mn-lt"/>
              </a:rPr>
              <a:t> Collapse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latin typeface="+mn-lt"/>
              </a:rPr>
              <a:t>pMOS</a:t>
            </a:r>
            <a:r>
              <a:rPr lang="en-US" sz="1800" dirty="0">
                <a:latin typeface="+mn-lt"/>
              </a:rPr>
              <a:t> pull-down transistor lowers the CV</a:t>
            </a:r>
            <a:r>
              <a:rPr lang="en-US" sz="1800" baseline="-25000" dirty="0">
                <a:latin typeface="+mn-lt"/>
              </a:rPr>
              <a:t>DD</a:t>
            </a:r>
            <a:r>
              <a:rPr lang="en-US" sz="1800" dirty="0">
                <a:latin typeface="+mn-lt"/>
              </a:rPr>
              <a:t> instantaneously by using the PULSE signal.</a:t>
            </a:r>
          </a:p>
          <a:p>
            <a:pPr marL="342900" indent="-342900">
              <a:buAutoNum type="arabicPeriod"/>
            </a:pPr>
            <a:r>
              <a:rPr lang="en-US" sz="1800" b="1" dirty="0">
                <a:latin typeface="+mn-lt"/>
              </a:rPr>
              <a:t>DISADV - Write energy of PP-TVC is large because CV</a:t>
            </a:r>
            <a:r>
              <a:rPr lang="en-US" sz="1800" b="1" baseline="-25000" dirty="0">
                <a:latin typeface="+mn-lt"/>
              </a:rPr>
              <a:t>DD</a:t>
            </a:r>
            <a:r>
              <a:rPr lang="en-US" sz="1800" b="1" dirty="0">
                <a:latin typeface="+mn-lt"/>
              </a:rPr>
              <a:t> in all selected columns should be lowered to the voltage level that ensures the write-ability of the worst SRAM cell. Generation of accurate pulse signal also consumes energy.</a:t>
            </a:r>
            <a:endParaRPr lang="en-US" sz="1800" dirty="0">
              <a:latin typeface="+mn-lt"/>
            </a:endParaRPr>
          </a:p>
          <a:p>
            <a:pPr marL="342900" indent="-342900">
              <a:buAutoNum type="arabicPeriod"/>
            </a:pPr>
            <a:endParaRPr lang="en-IN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3803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2070</Words>
  <Application>Microsoft Office PowerPoint</Application>
  <PresentationFormat>Widescreen</PresentationFormat>
  <Paragraphs>203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Symbol</vt:lpstr>
      <vt:lpstr>Arial</vt:lpstr>
      <vt:lpstr>Core Sans C 45 Regular</vt:lpstr>
      <vt:lpstr>Geometria</vt:lpstr>
      <vt:lpstr>Franklin Gothic Demi</vt:lpstr>
      <vt:lpstr>Calibri</vt:lpstr>
      <vt:lpstr>Core Sans C 75 ExtraBold</vt:lpstr>
      <vt:lpstr>Geometr415 Blk BT</vt:lpstr>
      <vt:lpstr>Office Theme</vt:lpstr>
      <vt:lpstr>SRAM Write Assist Circuit Using Cell Supply Voltage Self-Collapse With Bitline Charge Sharing for Near-Threshold Operation</vt:lpstr>
      <vt:lpstr>CONTENTS</vt:lpstr>
      <vt:lpstr>OBJECTIVE</vt:lpstr>
      <vt:lpstr>INTRODUCTION TO SRAM</vt:lpstr>
      <vt:lpstr>6T SRAM CELL – READ OPERATION</vt:lpstr>
      <vt:lpstr>6T SRAM CELL – WRITE OPERATION</vt:lpstr>
      <vt:lpstr>MOTIVATION</vt:lpstr>
      <vt:lpstr>PREVIOUS WORKS 1 – SB-TVC</vt:lpstr>
      <vt:lpstr>PREVIOUS WORKS 2 – PP-TVC</vt:lpstr>
      <vt:lpstr>PREVIOUS WORKS 3 – GSC</vt:lpstr>
      <vt:lpstr>PREVIOUS WORKS 4 – SC</vt:lpstr>
      <vt:lpstr>PROPOSED WORK – SC-BCS</vt:lpstr>
      <vt:lpstr>PROPOSED WORK – COMPLETE CIRCUIT</vt:lpstr>
      <vt:lpstr>PROPOSED WORK – SC-BCS (Phase 1)</vt:lpstr>
      <vt:lpstr>PROPOSED WORK – SC-BCS (Phase 2)</vt:lpstr>
      <vt:lpstr>PROPOSED WORK – WFSC</vt:lpstr>
      <vt:lpstr>PROPOSED WORK – Advantages</vt:lpstr>
      <vt:lpstr>SIMULATION RESULTS AND COMPARISIONS</vt:lpstr>
      <vt:lpstr>Schematic of SC-BCS SRAM cell</vt:lpstr>
      <vt:lpstr>Write-0 Operation Waveform for HIGH-σ SC-BCS cell</vt:lpstr>
      <vt:lpstr>Write-0 Operation Waveform for HIGH-σ SC-BCS cell</vt:lpstr>
      <vt:lpstr>Write-0 Operation Waveform for HIGH-σ SC-BCS cell</vt:lpstr>
      <vt:lpstr>Write-0 Operation Waveform for MEDIUM-σ SC-BCS cell</vt:lpstr>
      <vt:lpstr>Write operation timing waveform in High-σ SC-BCS cell according to Cell Per Bitline (CPBL)</vt:lpstr>
      <vt:lpstr>Read Time in High-σ SC-BCS cell</vt:lpstr>
      <vt:lpstr>Schematic of GSC SRAM cell</vt:lpstr>
      <vt:lpstr>Write-0 Operation Waveform for GSC0 cell</vt:lpstr>
      <vt:lpstr>Write-0 Operation Waveform for GSC1/3 cell</vt:lpstr>
      <vt:lpstr>Comparison Table for HIGH-σ SC-BCS cell</vt:lpstr>
      <vt:lpstr>Table for Write Energy Comparison</vt:lpstr>
      <vt:lpstr>Sizing of Transistors in SC-BCS circuit using Parametric Analysis</vt:lpstr>
      <vt:lpstr>Monte Carlo Simulation for delay at temp(120oC), Vt variations of transistors</vt:lpstr>
      <vt:lpstr>Monte Carlo Simulation for delay at nominal temp, Vt variations of transistors</vt:lpstr>
      <vt:lpstr>CONCLUSION</vt:lpstr>
      <vt:lpstr>FUTURE WORK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manoj hp</dc:creator>
  <cp:lastModifiedBy>IMT2020507 Asmita Zjigyasu</cp:lastModifiedBy>
  <cp:revision>37</cp:revision>
  <dcterms:created xsi:type="dcterms:W3CDTF">2021-05-19T17:38:37Z</dcterms:created>
  <dcterms:modified xsi:type="dcterms:W3CDTF">2023-04-20T03:38:13Z</dcterms:modified>
</cp:coreProperties>
</file>